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7" r:id="rId1"/>
    <p:sldMasterId id="2147483678" r:id="rId2"/>
  </p:sldMasterIdLst>
  <p:notesMasterIdLst>
    <p:notesMasterId r:id="rId44"/>
  </p:notesMasterIdLst>
  <p:sldIdLst>
    <p:sldId id="256" r:id="rId3"/>
    <p:sldId id="259" r:id="rId4"/>
    <p:sldId id="261" r:id="rId5"/>
    <p:sldId id="332" r:id="rId6"/>
    <p:sldId id="262" r:id="rId7"/>
    <p:sldId id="338" r:id="rId8"/>
    <p:sldId id="339" r:id="rId9"/>
    <p:sldId id="340" r:id="rId10"/>
    <p:sldId id="335" r:id="rId11"/>
    <p:sldId id="336" r:id="rId12"/>
    <p:sldId id="337" r:id="rId13"/>
    <p:sldId id="268" r:id="rId14"/>
    <p:sldId id="269" r:id="rId15"/>
    <p:sldId id="271" r:id="rId16"/>
    <p:sldId id="273" r:id="rId17"/>
    <p:sldId id="274" r:id="rId18"/>
    <p:sldId id="275" r:id="rId19"/>
    <p:sldId id="277" r:id="rId20"/>
    <p:sldId id="278" r:id="rId21"/>
    <p:sldId id="279" r:id="rId22"/>
    <p:sldId id="281" r:id="rId23"/>
    <p:sldId id="282" r:id="rId24"/>
    <p:sldId id="284" r:id="rId25"/>
    <p:sldId id="341" r:id="rId26"/>
    <p:sldId id="287" r:id="rId27"/>
    <p:sldId id="288" r:id="rId28"/>
    <p:sldId id="290" r:id="rId29"/>
    <p:sldId id="291" r:id="rId30"/>
    <p:sldId id="342" r:id="rId31"/>
    <p:sldId id="343" r:id="rId32"/>
    <p:sldId id="344" r:id="rId33"/>
    <p:sldId id="345" r:id="rId34"/>
    <p:sldId id="293" r:id="rId35"/>
    <p:sldId id="294" r:id="rId36"/>
    <p:sldId id="295" r:id="rId37"/>
    <p:sldId id="296" r:id="rId38"/>
    <p:sldId id="298" r:id="rId39"/>
    <p:sldId id="306" r:id="rId40"/>
    <p:sldId id="346" r:id="rId41"/>
    <p:sldId id="347" r:id="rId42"/>
    <p:sldId id="309" r:id="rId43"/>
  </p:sldIdLst>
  <p:sldSz cx="9144000" cy="5143500" type="screen16x9"/>
  <p:notesSz cx="6858000" cy="9144000"/>
  <p:embeddedFontLst>
    <p:embeddedFont>
      <p:font typeface="Open Sans"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E1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E55EF4-7F78-439B-A7DA-CE35300F280A}">
  <a:tblStyle styleId="{7AE55EF4-7F78-439B-A7DA-CE35300F280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1" d="100"/>
          <a:sy n="91" d="100"/>
        </p:scale>
        <p:origin x="810"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
        <p:nvSpPr>
          <p:cNvPr id="137" name="Google Shape;1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250" name="Google Shape;2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289" name="Google Shape;28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322" name="Google Shape;32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343" name="Google Shape;34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521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387" name="Google Shape;38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4507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7000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741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7748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522" name="Google Shape;52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611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335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554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[ALL PARTICIPATION]</a:t>
            </a:r>
            <a:endParaRPr/>
          </a:p>
        </p:txBody>
      </p:sp>
      <p:sp>
        <p:nvSpPr>
          <p:cNvPr id="187" name="Google Shape;1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3196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74880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12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67451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r="7799" b="7534"/>
          <a:stretch/>
        </p:blipFill>
        <p:spPr>
          <a:xfrm>
            <a:off x="6579650" y="2571750"/>
            <a:ext cx="2564400" cy="2571900"/>
          </a:xfrm>
          <a:prstGeom prst="rect">
            <a:avLst/>
          </a:prstGeom>
          <a:noFill/>
          <a:ln>
            <a:noFill/>
          </a:ln>
        </p:spPr>
      </p:pic>
      <p:sp>
        <p:nvSpPr>
          <p:cNvPr id="11" name="Google Shape;11;p2"/>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2" name="Google Shape;12;p2"/>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13" name="Google Shape;13;p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59"/>
        <p:cNvGrpSpPr/>
        <p:nvPr/>
      </p:nvGrpSpPr>
      <p:grpSpPr>
        <a:xfrm>
          <a:off x="0" y="0"/>
          <a:ext cx="0" cy="0"/>
          <a:chOff x="0" y="0"/>
          <a:chExt cx="0" cy="0"/>
        </a:xfrm>
      </p:grpSpPr>
      <p:sp>
        <p:nvSpPr>
          <p:cNvPr id="60" name="Google Shape;60;p1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R="0" lvl="1"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R="0" lvl="2"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R="0" lvl="3"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R="0" lvl="4"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R="0" lvl="5"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R="0" lvl="6"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R="0" lvl="7"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R="0" lvl="8"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1" name="Google Shape;61;p1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62"/>
        <p:cNvGrpSpPr/>
        <p:nvPr/>
      </p:nvGrpSpPr>
      <p:grpSpPr>
        <a:xfrm>
          <a:off x="0" y="0"/>
          <a:ext cx="0" cy="0"/>
          <a:chOff x="0" y="0"/>
          <a:chExt cx="0" cy="0"/>
        </a:xfrm>
      </p:grpSpPr>
      <p:pic>
        <p:nvPicPr>
          <p:cNvPr id="63" name="Google Shape;63;p14"/>
          <p:cNvPicPr preferRelativeResize="0"/>
          <p:nvPr/>
        </p:nvPicPr>
        <p:blipFill rotWithShape="1">
          <a:blip r:embed="rId2">
            <a:alphaModFix/>
          </a:blip>
          <a:srcRect r="7799" b="7534"/>
          <a:stretch/>
        </p:blipFill>
        <p:spPr>
          <a:xfrm>
            <a:off x="6579650" y="2571750"/>
            <a:ext cx="2564400" cy="2571900"/>
          </a:xfrm>
          <a:prstGeom prst="rect">
            <a:avLst/>
          </a:prstGeom>
          <a:noFill/>
          <a:ln>
            <a:noFill/>
          </a:ln>
        </p:spPr>
      </p:pic>
      <p:sp>
        <p:nvSpPr>
          <p:cNvPr id="64" name="Google Shape;64;p14"/>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457200" marR="0" lvl="0" indent="-22860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 name="Google Shape;65;p1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66"/>
        <p:cNvGrpSpPr/>
        <p:nvPr/>
      </p:nvGrpSpPr>
      <p:grpSpPr>
        <a:xfrm>
          <a:off x="0" y="0"/>
          <a:ext cx="0" cy="0"/>
          <a:chOff x="0" y="0"/>
          <a:chExt cx="0" cy="0"/>
        </a:xfrm>
      </p:grpSpPr>
      <p:sp>
        <p:nvSpPr>
          <p:cNvPr id="67" name="Google Shape;67;p1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b="0" i="0" u="none" strike="noStrike" cap="none">
              <a:solidFill>
                <a:srgbClr val="000000"/>
              </a:solidFill>
              <a:latin typeface="Arial"/>
              <a:ea typeface="Arial"/>
              <a:cs typeface="Arial"/>
              <a:sym typeface="Arial"/>
            </a:endParaRPr>
          </a:p>
        </p:txBody>
      </p:sp>
      <p:sp>
        <p:nvSpPr>
          <p:cNvPr id="68" name="Google Shape;68;p15"/>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sz="500" b="0" i="0" u="none" strike="noStrike" cap="none">
              <a:solidFill>
                <a:srgbClr val="000000"/>
              </a:solidFill>
              <a:latin typeface="Arial"/>
              <a:ea typeface="Arial"/>
              <a:cs typeface="Arial"/>
              <a:sym typeface="Arial"/>
            </a:endParaRPr>
          </a:p>
        </p:txBody>
      </p:sp>
      <p:pic>
        <p:nvPicPr>
          <p:cNvPr id="69" name="Google Shape;69;p1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70" name="Google Shape;70;p1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71"/>
        <p:cNvGrpSpPr/>
        <p:nvPr/>
      </p:nvGrpSpPr>
      <p:grpSpPr>
        <a:xfrm>
          <a:off x="0" y="0"/>
          <a:ext cx="0" cy="0"/>
          <a:chOff x="0" y="0"/>
          <a:chExt cx="0" cy="0"/>
        </a:xfrm>
      </p:grpSpPr>
      <p:sp>
        <p:nvSpPr>
          <p:cNvPr id="72" name="Google Shape;72;p1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b="0" i="0" u="none" strike="noStrike" cap="none">
              <a:solidFill>
                <a:srgbClr val="000000"/>
              </a:solidFill>
              <a:latin typeface="Arial"/>
              <a:ea typeface="Arial"/>
              <a:cs typeface="Arial"/>
              <a:sym typeface="Arial"/>
            </a:endParaRPr>
          </a:p>
        </p:txBody>
      </p:sp>
      <p:sp>
        <p:nvSpPr>
          <p:cNvPr id="73" name="Google Shape;73;p16"/>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sz="500" b="0" i="0" u="none" strike="noStrike" cap="none">
              <a:solidFill>
                <a:srgbClr val="000000"/>
              </a:solidFill>
              <a:latin typeface="Arial"/>
              <a:ea typeface="Arial"/>
              <a:cs typeface="Arial"/>
              <a:sym typeface="Arial"/>
            </a:endParaRPr>
          </a:p>
        </p:txBody>
      </p:sp>
      <p:pic>
        <p:nvPicPr>
          <p:cNvPr id="74" name="Google Shape;74;p1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75" name="Google Shape;75;p1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76"/>
        <p:cNvGrpSpPr/>
        <p:nvPr/>
      </p:nvGrpSpPr>
      <p:grpSpPr>
        <a:xfrm>
          <a:off x="0" y="0"/>
          <a:ext cx="0" cy="0"/>
          <a:chOff x="0" y="0"/>
          <a:chExt cx="0" cy="0"/>
        </a:xfrm>
      </p:grpSpPr>
      <p:sp>
        <p:nvSpPr>
          <p:cNvPr id="77" name="Google Shape;77;p1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b="0" i="0" u="none" strike="noStrike" cap="none">
              <a:solidFill>
                <a:srgbClr val="000000"/>
              </a:solidFill>
              <a:latin typeface="Arial"/>
              <a:ea typeface="Arial"/>
              <a:cs typeface="Arial"/>
              <a:sym typeface="Arial"/>
            </a:endParaRPr>
          </a:p>
        </p:txBody>
      </p:sp>
      <p:sp>
        <p:nvSpPr>
          <p:cNvPr id="78" name="Google Shape;78;p1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sz="500" b="0" i="0" u="none" strike="noStrike" cap="none">
              <a:solidFill>
                <a:srgbClr val="000000"/>
              </a:solidFill>
              <a:latin typeface="Arial"/>
              <a:ea typeface="Arial"/>
              <a:cs typeface="Arial"/>
              <a:sym typeface="Arial"/>
            </a:endParaRPr>
          </a:p>
        </p:txBody>
      </p:sp>
      <p:pic>
        <p:nvPicPr>
          <p:cNvPr id="79" name="Google Shape;79;p17"/>
          <p:cNvPicPr preferRelativeResize="0"/>
          <p:nvPr/>
        </p:nvPicPr>
        <p:blipFill rotWithShape="1">
          <a:blip r:embed="rId2">
            <a:alphaModFix/>
          </a:blip>
          <a:srcRect/>
          <a:stretch/>
        </p:blipFill>
        <p:spPr>
          <a:xfrm>
            <a:off x="2500679" y="2221260"/>
            <a:ext cx="4143300" cy="720000"/>
          </a:xfrm>
          <a:prstGeom prst="rect">
            <a:avLst/>
          </a:prstGeom>
          <a:noFill/>
          <a:ln>
            <a:noFill/>
          </a:ln>
        </p:spPr>
      </p:pic>
      <p:sp>
        <p:nvSpPr>
          <p:cNvPr id="80" name="Google Shape;80;p1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81"/>
        <p:cNvGrpSpPr/>
        <p:nvPr/>
      </p:nvGrpSpPr>
      <p:grpSpPr>
        <a:xfrm>
          <a:off x="0" y="0"/>
          <a:ext cx="0" cy="0"/>
          <a:chOff x="0" y="0"/>
          <a:chExt cx="0" cy="0"/>
        </a:xfrm>
      </p:grpSpPr>
      <p:sp>
        <p:nvSpPr>
          <p:cNvPr id="82" name="Google Shape;82;p1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b="0" i="0" u="none" strike="noStrike" cap="none">
              <a:solidFill>
                <a:srgbClr val="000000"/>
              </a:solidFill>
              <a:latin typeface="Arial"/>
              <a:ea typeface="Arial"/>
              <a:cs typeface="Arial"/>
              <a:sym typeface="Arial"/>
            </a:endParaRPr>
          </a:p>
        </p:txBody>
      </p:sp>
      <p:sp>
        <p:nvSpPr>
          <p:cNvPr id="83" name="Google Shape;83;p1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sz="500" b="0" i="0" u="none" strike="noStrike" cap="none">
              <a:solidFill>
                <a:srgbClr val="000000"/>
              </a:solidFill>
              <a:latin typeface="Arial"/>
              <a:ea typeface="Arial"/>
              <a:cs typeface="Arial"/>
              <a:sym typeface="Arial"/>
            </a:endParaRPr>
          </a:p>
        </p:txBody>
      </p:sp>
      <p:pic>
        <p:nvPicPr>
          <p:cNvPr id="84" name="Google Shape;84;p18"/>
          <p:cNvPicPr preferRelativeResize="0"/>
          <p:nvPr/>
        </p:nvPicPr>
        <p:blipFill rotWithShape="1">
          <a:blip r:embed="rId2">
            <a:alphaModFix/>
          </a:blip>
          <a:srcRect/>
          <a:stretch/>
        </p:blipFill>
        <p:spPr>
          <a:xfrm>
            <a:off x="2500313" y="2221260"/>
            <a:ext cx="4143300" cy="720000"/>
          </a:xfrm>
          <a:prstGeom prst="rect">
            <a:avLst/>
          </a:prstGeom>
          <a:noFill/>
          <a:ln>
            <a:noFill/>
          </a:ln>
        </p:spPr>
      </p:pic>
      <p:sp>
        <p:nvSpPr>
          <p:cNvPr id="85" name="Google Shape;85;p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20000"/>
              </a:lnSpc>
              <a:spcBef>
                <a:spcPts val="0"/>
              </a:spcBef>
              <a:spcAft>
                <a:spcPts val="0"/>
              </a:spcAft>
              <a:buSzPts val="2800"/>
              <a:buNone/>
              <a:defRPr/>
            </a:lvl1pPr>
            <a:lvl2pPr lvl="1" algn="l">
              <a:lnSpc>
                <a:spcPct val="120000"/>
              </a:lnSpc>
              <a:spcBef>
                <a:spcPts val="0"/>
              </a:spcBef>
              <a:spcAft>
                <a:spcPts val="0"/>
              </a:spcAft>
              <a:buSzPts val="2800"/>
              <a:buNone/>
              <a:defRPr/>
            </a:lvl2pPr>
            <a:lvl3pPr lvl="2" algn="l">
              <a:lnSpc>
                <a:spcPct val="120000"/>
              </a:lnSpc>
              <a:spcBef>
                <a:spcPts val="0"/>
              </a:spcBef>
              <a:spcAft>
                <a:spcPts val="0"/>
              </a:spcAft>
              <a:buSzPts val="2800"/>
              <a:buNone/>
              <a:defRPr/>
            </a:lvl3pPr>
            <a:lvl4pPr lvl="3" algn="l">
              <a:lnSpc>
                <a:spcPct val="120000"/>
              </a:lnSpc>
              <a:spcBef>
                <a:spcPts val="0"/>
              </a:spcBef>
              <a:spcAft>
                <a:spcPts val="0"/>
              </a:spcAft>
              <a:buSzPts val="2800"/>
              <a:buNone/>
              <a:defRPr/>
            </a:lvl4pPr>
            <a:lvl5pPr lvl="4" algn="l">
              <a:lnSpc>
                <a:spcPct val="120000"/>
              </a:lnSpc>
              <a:spcBef>
                <a:spcPts val="0"/>
              </a:spcBef>
              <a:spcAft>
                <a:spcPts val="0"/>
              </a:spcAft>
              <a:buSzPts val="2800"/>
              <a:buNone/>
              <a:defRPr/>
            </a:lvl5pPr>
            <a:lvl6pPr lvl="5" algn="l">
              <a:lnSpc>
                <a:spcPct val="120000"/>
              </a:lnSpc>
              <a:spcBef>
                <a:spcPts val="0"/>
              </a:spcBef>
              <a:spcAft>
                <a:spcPts val="0"/>
              </a:spcAft>
              <a:buSzPts val="2800"/>
              <a:buNone/>
              <a:defRPr/>
            </a:lvl6pPr>
            <a:lvl7pPr lvl="6" algn="l">
              <a:lnSpc>
                <a:spcPct val="120000"/>
              </a:lnSpc>
              <a:spcBef>
                <a:spcPts val="0"/>
              </a:spcBef>
              <a:spcAft>
                <a:spcPts val="0"/>
              </a:spcAft>
              <a:buSzPts val="2800"/>
              <a:buNone/>
              <a:defRPr/>
            </a:lvl7pPr>
            <a:lvl8pPr lvl="7" algn="l">
              <a:lnSpc>
                <a:spcPct val="120000"/>
              </a:lnSpc>
              <a:spcBef>
                <a:spcPts val="0"/>
              </a:spcBef>
              <a:spcAft>
                <a:spcPts val="0"/>
              </a:spcAft>
              <a:buSzPts val="2800"/>
              <a:buNone/>
              <a:defRPr/>
            </a:lvl8pPr>
            <a:lvl9pPr lvl="8" algn="l">
              <a:lnSpc>
                <a:spcPct val="120000"/>
              </a:lnSpc>
              <a:spcBef>
                <a:spcPts val="0"/>
              </a:spcBef>
              <a:spcAft>
                <a:spcPts val="0"/>
              </a:spcAft>
              <a:buSzPts val="2800"/>
              <a:buNone/>
              <a:defRPr/>
            </a:lvl9pPr>
          </a:lstStyle>
          <a:p>
            <a:endParaRPr/>
          </a:p>
        </p:txBody>
      </p:sp>
      <p:sp>
        <p:nvSpPr>
          <p:cNvPr id="88" name="Google Shape;88;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89" name="Google Shape;8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6" name="Google Shape;96;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7" name="Google Shape;9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8"/>
        <p:cNvGrpSpPr/>
        <p:nvPr/>
      </p:nvGrpSpPr>
      <p:grpSpPr>
        <a:xfrm>
          <a:off x="0" y="0"/>
          <a:ext cx="0" cy="0"/>
          <a:chOff x="0" y="0"/>
          <a:chExt cx="0" cy="0"/>
        </a:xfrm>
      </p:grpSpPr>
      <p:sp>
        <p:nvSpPr>
          <p:cNvPr id="99" name="Google Shape;99;p2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0" name="Google Shape;100;p2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1" name="Google Shape;10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4" name="Google Shape;10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6" name="Google Shape;16;p3"/>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7" name="Google Shape;17;p3"/>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8" name="Google Shape;18;p3"/>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9" name="Google Shape;19;p3"/>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20" name="Google Shape;20;p3"/>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R="0" lvl="1"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R="0" lvl="2"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R="0" lvl="3"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R="0" lvl="4"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R="0" lvl="5"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R="0" lvl="6"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R="0" lvl="7"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R="0" lvl="8"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7" name="Google Shape;107;p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8" name="Google Shape;108;p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9" name="Google Shape;10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
        <p:cNvGrpSpPr/>
        <p:nvPr/>
      </p:nvGrpSpPr>
      <p:grpSpPr>
        <a:xfrm>
          <a:off x="0" y="0"/>
          <a:ext cx="0" cy="0"/>
          <a:chOff x="0" y="0"/>
          <a:chExt cx="0" cy="0"/>
        </a:xfrm>
      </p:grpSpPr>
      <p:sp>
        <p:nvSpPr>
          <p:cNvPr id="111" name="Google Shape;111;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2" name="Google Shape;11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sp>
        <p:nvSpPr>
          <p:cNvPr id="114" name="Google Shape;114;p2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5" name="Google Shape;115;p2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16" name="Google Shape;1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2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9" name="Google Shape;1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0"/>
        <p:cNvGrpSpPr/>
        <p:nvPr/>
      </p:nvGrpSpPr>
      <p:grpSpPr>
        <a:xfrm>
          <a:off x="0" y="0"/>
          <a:ext cx="0" cy="0"/>
          <a:chOff x="0" y="0"/>
          <a:chExt cx="0" cy="0"/>
        </a:xfrm>
      </p:grpSpPr>
      <p:sp>
        <p:nvSpPr>
          <p:cNvPr id="121" name="Google Shape;121;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3" name="Google Shape;123;p2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4" name="Google Shape;124;p2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5" name="Google Shape;12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
        <p:cNvGrpSpPr/>
        <p:nvPr/>
      </p:nvGrpSpPr>
      <p:grpSpPr>
        <a:xfrm>
          <a:off x="0" y="0"/>
          <a:ext cx="0" cy="0"/>
          <a:chOff x="0" y="0"/>
          <a:chExt cx="0" cy="0"/>
        </a:xfrm>
      </p:grpSpPr>
      <p:sp>
        <p:nvSpPr>
          <p:cNvPr id="127" name="Google Shape;127;p2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28" name="Google Shape;12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9"/>
        <p:cNvGrpSpPr/>
        <p:nvPr/>
      </p:nvGrpSpPr>
      <p:grpSpPr>
        <a:xfrm>
          <a:off x="0" y="0"/>
          <a:ext cx="0" cy="0"/>
          <a:chOff x="0" y="0"/>
          <a:chExt cx="0" cy="0"/>
        </a:xfrm>
      </p:grpSpPr>
      <p:sp>
        <p:nvSpPr>
          <p:cNvPr id="130" name="Google Shape;130;p3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1" name="Google Shape;131;p3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32" name="Google Shape;13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3"/>
        <p:cNvGrpSpPr/>
        <p:nvPr/>
      </p:nvGrpSpPr>
      <p:grpSpPr>
        <a:xfrm>
          <a:off x="0" y="0"/>
          <a:ext cx="0" cy="0"/>
          <a:chOff x="0" y="0"/>
          <a:chExt cx="0" cy="0"/>
        </a:xfrm>
      </p:grpSpPr>
      <p:sp>
        <p:nvSpPr>
          <p:cNvPr id="134" name="Google Shape;1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9" name="Google Shape;29;p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2" name="Google Shape;32;p6"/>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3" name="Google Shape;33;p6"/>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4" name="Google Shape;34;p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35" name="Google Shape;35;p6"/>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6" name="Google Shape;46;p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9" name="Google Shape;49;p10"/>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0" name="Google Shape;50;p1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3" name="Google Shape;53;p11"/>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4" name="Google Shape;54;p1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R="0" lvl="0" algn="l">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7" name="Google Shape;57;p12"/>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8" name="Google Shape;58;p1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2" name="Google Shape;92;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3" name="Google Shape;9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gif"/><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10.jpg"/><Relationship Id="rId4" Type="http://schemas.openxmlformats.org/officeDocument/2006/relationships/image" Target="../media/image20.jpg"/><Relationship Id="rId9"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hyperlink" Target="https://www.figma.com/file/Kv2h50hMlAJCTB9QgsVLRo/DoorDashPJ?node-id=0%3A1"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drive/u/0/my-driv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drive.google.com/drive/u/0/my-driv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hyperlink" Target="https://www.figma.com/file/Kv2h50hMlAJCTB9QgsVLRo/DoorDashPJ?node-id=0%3A1" TargetMode="External"/><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2"/>
          <p:cNvSpPr txBox="1">
            <a:spLocks noGrp="1"/>
          </p:cNvSpPr>
          <p:nvPr>
            <p:ph type="title"/>
          </p:nvPr>
        </p:nvSpPr>
        <p:spPr>
          <a:xfrm>
            <a:off x="457200" y="834727"/>
            <a:ext cx="8229600" cy="1389300"/>
          </a:xfrm>
          <a:prstGeom prst="rect">
            <a:avLst/>
          </a:prstGeom>
          <a:noFill/>
          <a:ln>
            <a:noFill/>
          </a:ln>
        </p:spPr>
        <p:txBody>
          <a:bodyPr spcFirstLastPara="1" wrap="square" lIns="0" tIns="0" rIns="0" bIns="0" anchor="b" anchorCtr="0">
            <a:noAutofit/>
          </a:bodyPr>
          <a:lstStyle/>
          <a:p>
            <a:pPr marL="0" marR="0" lvl="0" indent="0" algn="l" rtl="0">
              <a:lnSpc>
                <a:spcPct val="120000"/>
              </a:lnSpc>
              <a:spcBef>
                <a:spcPts val="0"/>
              </a:spcBef>
              <a:spcAft>
                <a:spcPts val="0"/>
              </a:spcAft>
              <a:buClr>
                <a:srgbClr val="FFFFFF"/>
              </a:buClr>
              <a:buSzPts val="500"/>
              <a:buFont typeface="Open Sans"/>
              <a:buNone/>
            </a:pPr>
            <a:r>
              <a:rPr lang="en" dirty="0"/>
              <a:t>DoorDash Design Sprint</a:t>
            </a:r>
            <a:endParaRPr sz="500" dirty="0"/>
          </a:p>
        </p:txBody>
      </p:sp>
      <p:sp>
        <p:nvSpPr>
          <p:cNvPr id="140" name="Google Shape;140;p32"/>
          <p:cNvSpPr txBox="1">
            <a:spLocks noGrp="1"/>
          </p:cNvSpPr>
          <p:nvPr>
            <p:ph type="body" idx="1"/>
          </p:nvPr>
        </p:nvSpPr>
        <p:spPr>
          <a:xfrm>
            <a:off x="457200" y="2195525"/>
            <a:ext cx="5900700" cy="1858500"/>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9CBDD8"/>
              </a:buClr>
              <a:buFont typeface="Open Sans"/>
              <a:buNone/>
            </a:pPr>
            <a:r>
              <a:rPr lang="en-US" b="1" dirty="0"/>
              <a:t>Automated Food Delivery with Self-Driving Cars.</a:t>
            </a:r>
          </a:p>
          <a:p>
            <a:pPr marL="0" marR="0" lvl="0" indent="0" algn="l" rtl="0">
              <a:lnSpc>
                <a:spcPct val="131250"/>
              </a:lnSpc>
              <a:spcBef>
                <a:spcPts val="0"/>
              </a:spcBef>
              <a:spcAft>
                <a:spcPts val="0"/>
              </a:spcAft>
              <a:buClr>
                <a:srgbClr val="9CBDD8"/>
              </a:buClr>
              <a:buSzPts val="500"/>
              <a:buFont typeface="Open Sans"/>
              <a:buNone/>
            </a:pPr>
            <a:endParaRPr b="1" dirty="0"/>
          </a:p>
          <a:p>
            <a:pPr marL="0" marR="0" lvl="0" indent="0" algn="l" rtl="0">
              <a:lnSpc>
                <a:spcPct val="131250"/>
              </a:lnSpc>
              <a:spcBef>
                <a:spcPts val="0"/>
              </a:spcBef>
              <a:spcAft>
                <a:spcPts val="0"/>
              </a:spcAft>
              <a:buClr>
                <a:srgbClr val="9CBDD8"/>
              </a:buClr>
              <a:buSzPts val="500"/>
              <a:buFont typeface="Open Sans"/>
              <a:buNone/>
            </a:pPr>
            <a:endParaRPr b="1" dirty="0"/>
          </a:p>
          <a:p>
            <a:pPr marL="0" marR="0" lvl="0" indent="0" algn="l" rtl="0">
              <a:lnSpc>
                <a:spcPct val="131250"/>
              </a:lnSpc>
              <a:spcBef>
                <a:spcPts val="0"/>
              </a:spcBef>
              <a:spcAft>
                <a:spcPts val="0"/>
              </a:spcAft>
              <a:buClr>
                <a:srgbClr val="9CBDD8"/>
              </a:buClr>
              <a:buSzPts val="500"/>
              <a:buFont typeface="Open Sans"/>
              <a:buNone/>
            </a:pPr>
            <a:r>
              <a:rPr lang="en" b="1" dirty="0"/>
              <a:t>Product Manager: Jamil Abdulai</a:t>
            </a:r>
            <a:endParaRPr b="1" dirty="0"/>
          </a:p>
          <a:p>
            <a:pPr marL="0" marR="0" lvl="0" indent="0" algn="l" rtl="0">
              <a:lnSpc>
                <a:spcPct val="131250"/>
              </a:lnSpc>
              <a:spcBef>
                <a:spcPts val="0"/>
              </a:spcBef>
              <a:spcAft>
                <a:spcPts val="0"/>
              </a:spcAft>
              <a:buClr>
                <a:srgbClr val="9CBDD8"/>
              </a:buClr>
              <a:buSzPts val="500"/>
              <a:buFont typeface="Open Sans"/>
              <a:buNone/>
            </a:pPr>
            <a:endParaRPr sz="500" dirty="0"/>
          </a:p>
        </p:txBody>
      </p:sp>
      <p:sp>
        <p:nvSpPr>
          <p:cNvPr id="141" name="Google Shape;141;p32"/>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SzPts val="500"/>
              <a:buFont typeface="Open Sans"/>
              <a:buNone/>
            </a:pPr>
            <a:r>
              <a:rPr lang="en" sz="700" b="0" i="0" u="none" strike="noStrike" cap="none">
                <a:solidFill>
                  <a:srgbClr val="7D97AD"/>
                </a:solidFill>
                <a:latin typeface="Open Sans"/>
                <a:ea typeface="Open Sans"/>
                <a:cs typeface="Open Sans"/>
                <a:sym typeface="Open Sans"/>
              </a:rPr>
              <a:t>© 2019 Udacity.  All rights reserved.</a:t>
            </a:r>
            <a:endParaRPr sz="500"/>
          </a:p>
        </p:txBody>
      </p:sp>
      <p:pic>
        <p:nvPicPr>
          <p:cNvPr id="3" name="Picture 2" descr="Icon&#10;&#10;Description automatically generated">
            <a:extLst>
              <a:ext uri="{FF2B5EF4-FFF2-40B4-BE49-F238E27FC236}">
                <a16:creationId xmlns:a16="http://schemas.microsoft.com/office/drawing/2014/main" id="{38AADA7D-035E-1B2A-98CE-4040A67A27ED}"/>
              </a:ext>
            </a:extLst>
          </p:cNvPr>
          <p:cNvPicPr>
            <a:picLocks noChangeAspect="1"/>
          </p:cNvPicPr>
          <p:nvPr/>
        </p:nvPicPr>
        <p:blipFill>
          <a:blip r:embed="rId3"/>
          <a:stretch>
            <a:fillRect/>
          </a:stretch>
        </p:blipFill>
        <p:spPr>
          <a:xfrm>
            <a:off x="457200" y="266024"/>
            <a:ext cx="1315156" cy="1071563"/>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5"/>
          <p:cNvSpPr/>
          <p:nvPr/>
        </p:nvSpPr>
        <p:spPr>
          <a:xfrm>
            <a:off x="261025" y="3024900"/>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alert consumers if their delivery is delayed?</a:t>
            </a:r>
            <a:endParaRPr sz="1000" b="0" i="0" u="none" strike="noStrike" cap="none" dirty="0">
              <a:solidFill>
                <a:srgbClr val="000000"/>
              </a:solidFill>
              <a:latin typeface="Arial"/>
              <a:ea typeface="Arial"/>
              <a:cs typeface="Arial"/>
              <a:sym typeface="Arial"/>
            </a:endParaRPr>
          </a:p>
        </p:txBody>
      </p:sp>
      <p:sp>
        <p:nvSpPr>
          <p:cNvPr id="691" name="Google Shape;691;p95"/>
          <p:cNvSpPr/>
          <p:nvPr/>
        </p:nvSpPr>
        <p:spPr>
          <a:xfrm>
            <a:off x="6944575" y="138475"/>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handle edge case issues that may arise?</a:t>
            </a:r>
            <a:endParaRPr sz="1000" b="0" i="0" u="none" strike="noStrike" cap="none" dirty="0">
              <a:solidFill>
                <a:srgbClr val="000000"/>
              </a:solidFill>
              <a:latin typeface="Arial"/>
              <a:ea typeface="Arial"/>
              <a:cs typeface="Arial"/>
              <a:sym typeface="Arial"/>
            </a:endParaRPr>
          </a:p>
        </p:txBody>
      </p:sp>
      <p:sp>
        <p:nvSpPr>
          <p:cNvPr id="692" name="Google Shape;692;p95"/>
          <p:cNvSpPr/>
          <p:nvPr/>
        </p:nvSpPr>
        <p:spPr>
          <a:xfrm>
            <a:off x="6944575" y="1193950"/>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How might we ensure food gets delivered without incident?</a:t>
            </a:r>
            <a:endParaRPr sz="1000" b="0" i="0" u="none" strike="noStrike" cap="none">
              <a:solidFill>
                <a:srgbClr val="000000"/>
              </a:solidFill>
              <a:latin typeface="Arial"/>
              <a:ea typeface="Arial"/>
              <a:cs typeface="Arial"/>
              <a:sym typeface="Arial"/>
            </a:endParaRPr>
          </a:p>
        </p:txBody>
      </p:sp>
      <p:sp>
        <p:nvSpPr>
          <p:cNvPr id="693" name="Google Shape;693;p95"/>
          <p:cNvSpPr/>
          <p:nvPr/>
        </p:nvSpPr>
        <p:spPr>
          <a:xfrm>
            <a:off x="5753425" y="3772450"/>
            <a:ext cx="1010100" cy="1010100"/>
          </a:xfrm>
          <a:prstGeom prst="foldedCorner">
            <a:avLst>
              <a:gd name="adj" fmla="val 16667"/>
            </a:avLst>
          </a:prstGeom>
          <a:solidFill>
            <a:schemeClr val="accent5"/>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How might we control robots?</a:t>
            </a:r>
            <a:endParaRPr sz="1000" b="0" i="0" u="none" strike="noStrike" cap="none">
              <a:solidFill>
                <a:srgbClr val="000000"/>
              </a:solidFill>
              <a:latin typeface="Arial"/>
              <a:ea typeface="Arial"/>
              <a:cs typeface="Arial"/>
              <a:sym typeface="Arial"/>
            </a:endParaRPr>
          </a:p>
        </p:txBody>
      </p:sp>
      <p:sp>
        <p:nvSpPr>
          <p:cNvPr id="694" name="Google Shape;694;p95"/>
          <p:cNvSpPr/>
          <p:nvPr/>
        </p:nvSpPr>
        <p:spPr>
          <a:xfrm>
            <a:off x="6823650" y="3772450"/>
            <a:ext cx="1010100" cy="1010100"/>
          </a:xfrm>
          <a:prstGeom prst="foldedCorner">
            <a:avLst>
              <a:gd name="adj" fmla="val 16667"/>
            </a:avLst>
          </a:prstGeom>
          <a:solidFill>
            <a:schemeClr val="accent5"/>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track each robot?</a:t>
            </a:r>
            <a:endParaRPr sz="1000" b="0" i="0" u="none" strike="noStrike" cap="none" dirty="0">
              <a:solidFill>
                <a:srgbClr val="000000"/>
              </a:solidFill>
              <a:latin typeface="Arial"/>
              <a:ea typeface="Arial"/>
              <a:cs typeface="Arial"/>
              <a:sym typeface="Arial"/>
            </a:endParaRPr>
          </a:p>
        </p:txBody>
      </p:sp>
      <p:sp>
        <p:nvSpPr>
          <p:cNvPr id="695" name="Google Shape;695;p95"/>
          <p:cNvSpPr/>
          <p:nvPr/>
        </p:nvSpPr>
        <p:spPr>
          <a:xfrm>
            <a:off x="8039200" y="2282400"/>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build redundancy into our system?</a:t>
            </a:r>
            <a:endParaRPr sz="1000" b="0" i="0" u="none" strike="noStrike" cap="none" dirty="0">
              <a:solidFill>
                <a:srgbClr val="000000"/>
              </a:solidFill>
              <a:latin typeface="Arial"/>
              <a:ea typeface="Arial"/>
              <a:cs typeface="Arial"/>
              <a:sym typeface="Arial"/>
            </a:endParaRPr>
          </a:p>
        </p:txBody>
      </p:sp>
      <p:sp>
        <p:nvSpPr>
          <p:cNvPr id="696" name="Google Shape;696;p95"/>
          <p:cNvSpPr/>
          <p:nvPr/>
        </p:nvSpPr>
        <p:spPr>
          <a:xfrm>
            <a:off x="261013" y="1966475"/>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allow users to help us with tracking and feedback?</a:t>
            </a:r>
            <a:endParaRPr sz="1000" b="0" i="0" u="none" strike="noStrike" cap="none" dirty="0">
              <a:solidFill>
                <a:srgbClr val="000000"/>
              </a:solidFill>
              <a:latin typeface="Arial"/>
              <a:ea typeface="Arial"/>
              <a:cs typeface="Arial"/>
              <a:sym typeface="Arial"/>
            </a:endParaRPr>
          </a:p>
        </p:txBody>
      </p:sp>
      <p:sp>
        <p:nvSpPr>
          <p:cNvPr id="697" name="Google Shape;697;p95"/>
          <p:cNvSpPr/>
          <p:nvPr/>
        </p:nvSpPr>
        <p:spPr>
          <a:xfrm>
            <a:off x="7992325" y="138475"/>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deal with accidents that might occur?</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698" name="Google Shape;698;p95"/>
          <p:cNvSpPr/>
          <p:nvPr/>
        </p:nvSpPr>
        <p:spPr>
          <a:xfrm>
            <a:off x="7992313" y="1193950"/>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How might we get food to people quickly when the robot fails?</a:t>
            </a:r>
            <a:endParaRPr sz="1000" b="0" i="0" u="none" strike="noStrike" cap="none">
              <a:solidFill>
                <a:srgbClr val="000000"/>
              </a:solidFill>
              <a:latin typeface="Arial"/>
              <a:ea typeface="Arial"/>
              <a:cs typeface="Arial"/>
              <a:sym typeface="Arial"/>
            </a:endParaRPr>
          </a:p>
        </p:txBody>
      </p:sp>
      <p:sp>
        <p:nvSpPr>
          <p:cNvPr id="699" name="Google Shape;699;p95"/>
          <p:cNvSpPr/>
          <p:nvPr/>
        </p:nvSpPr>
        <p:spPr>
          <a:xfrm>
            <a:off x="6944575" y="2282400"/>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How might we detect when a robot needs help?</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700" name="Google Shape;700;p95"/>
          <p:cNvSpPr/>
          <p:nvPr/>
        </p:nvSpPr>
        <p:spPr>
          <a:xfrm>
            <a:off x="5854050" y="1193938"/>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overcome technical glitches during a delivery?</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701" name="Google Shape;701;p95"/>
          <p:cNvSpPr/>
          <p:nvPr/>
        </p:nvSpPr>
        <p:spPr>
          <a:xfrm>
            <a:off x="1315150" y="880963"/>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enable robots to detect missing items in the order during pickup?</a:t>
            </a:r>
            <a:endParaRPr sz="1000" b="0" i="0" u="none" strike="noStrike" cap="none" dirty="0">
              <a:solidFill>
                <a:srgbClr val="000000"/>
              </a:solidFill>
              <a:latin typeface="Arial"/>
              <a:ea typeface="Arial"/>
              <a:cs typeface="Arial"/>
              <a:sym typeface="Arial"/>
            </a:endParaRPr>
          </a:p>
        </p:txBody>
      </p:sp>
      <p:sp>
        <p:nvSpPr>
          <p:cNvPr id="702" name="Google Shape;702;p95"/>
          <p:cNvSpPr/>
          <p:nvPr/>
        </p:nvSpPr>
        <p:spPr>
          <a:xfrm>
            <a:off x="5854050" y="138475"/>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alert operators of need for robot intervention conveniently?</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703" name="Google Shape;703;p95"/>
          <p:cNvSpPr/>
          <p:nvPr/>
        </p:nvSpPr>
        <p:spPr>
          <a:xfrm>
            <a:off x="1346625" y="3024888"/>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program robots to address order cancellations?</a:t>
            </a:r>
            <a:endParaRPr sz="1000" b="0" i="0" u="none" strike="noStrike" cap="none" dirty="0">
              <a:solidFill>
                <a:srgbClr val="000000"/>
              </a:solidFill>
              <a:latin typeface="Arial"/>
              <a:ea typeface="Arial"/>
              <a:cs typeface="Arial"/>
              <a:sym typeface="Arial"/>
            </a:endParaRPr>
          </a:p>
        </p:txBody>
      </p:sp>
      <p:sp>
        <p:nvSpPr>
          <p:cNvPr id="704" name="Google Shape;704;p95"/>
          <p:cNvSpPr/>
          <p:nvPr/>
        </p:nvSpPr>
        <p:spPr>
          <a:xfrm>
            <a:off x="1346625" y="1966463"/>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program robots to address customer returns?</a:t>
            </a:r>
            <a:endParaRPr sz="1000" b="0" i="0" u="none" strike="noStrike" cap="none" dirty="0">
              <a:solidFill>
                <a:srgbClr val="000000"/>
              </a:solidFill>
              <a:latin typeface="Arial"/>
              <a:ea typeface="Arial"/>
              <a:cs typeface="Arial"/>
              <a:sym typeface="Arial"/>
            </a:endParaRPr>
          </a:p>
        </p:txBody>
      </p:sp>
      <p:sp>
        <p:nvSpPr>
          <p:cNvPr id="705" name="Google Shape;705;p95"/>
          <p:cNvSpPr/>
          <p:nvPr/>
        </p:nvSpPr>
        <p:spPr>
          <a:xfrm>
            <a:off x="7893875" y="3772450"/>
            <a:ext cx="1010100" cy="1010100"/>
          </a:xfrm>
          <a:prstGeom prst="foldedCorner">
            <a:avLst>
              <a:gd name="adj" fmla="val 16667"/>
            </a:avLst>
          </a:prstGeom>
          <a:solidFill>
            <a:schemeClr val="accent5"/>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monitor robot progress?</a:t>
            </a:r>
            <a:endParaRPr sz="1000" b="0" i="0" u="none" strike="noStrike" cap="none" dirty="0">
              <a:solidFill>
                <a:srgbClr val="000000"/>
              </a:solidFill>
              <a:latin typeface="Arial"/>
              <a:ea typeface="Arial"/>
              <a:cs typeface="Arial"/>
              <a:sym typeface="Arial"/>
            </a:endParaRPr>
          </a:p>
        </p:txBody>
      </p:sp>
      <p:sp>
        <p:nvSpPr>
          <p:cNvPr id="706" name="Google Shape;706;p95"/>
          <p:cNvSpPr/>
          <p:nvPr/>
        </p:nvSpPr>
        <p:spPr>
          <a:xfrm>
            <a:off x="271275" y="908050"/>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share robot progress with consumers?</a:t>
            </a:r>
            <a:endParaRPr sz="1000" b="0" i="0" u="none" strike="noStrike" cap="none" dirty="0">
              <a:solidFill>
                <a:srgbClr val="000000"/>
              </a:solidFill>
              <a:latin typeface="Arial"/>
              <a:ea typeface="Arial"/>
              <a:cs typeface="Arial"/>
              <a:sym typeface="Arial"/>
            </a:endParaRPr>
          </a:p>
        </p:txBody>
      </p:sp>
      <p:sp>
        <p:nvSpPr>
          <p:cNvPr id="707" name="Google Shape;707;p95"/>
          <p:cNvSpPr txBox="1"/>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0" i="0" u="none" strike="noStrike" cap="none">
                <a:solidFill>
                  <a:srgbClr val="2D3D4A"/>
                </a:solidFill>
                <a:latin typeface="Open Sans"/>
                <a:ea typeface="Open Sans"/>
                <a:cs typeface="Open Sans"/>
                <a:sym typeface="Open Sans"/>
              </a:rPr>
              <a:t>When things go wrong</a:t>
            </a:r>
            <a:endParaRPr sz="3200" b="0" i="0" u="none" strike="noStrike" cap="none">
              <a:solidFill>
                <a:srgbClr val="2D3D4A"/>
              </a:solidFill>
              <a:latin typeface="Open Sans"/>
              <a:ea typeface="Open Sans"/>
              <a:cs typeface="Open Sans"/>
              <a:sym typeface="Open Sans"/>
            </a:endParaRPr>
          </a:p>
        </p:txBody>
      </p:sp>
      <p:sp>
        <p:nvSpPr>
          <p:cNvPr id="708" name="Google Shape;708;p95"/>
          <p:cNvSpPr/>
          <p:nvPr/>
        </p:nvSpPr>
        <p:spPr>
          <a:xfrm>
            <a:off x="4017313" y="1797950"/>
            <a:ext cx="1010100" cy="1010100"/>
          </a:xfrm>
          <a:prstGeom prst="foldedCorner">
            <a:avLst>
              <a:gd name="adj" fmla="val 16667"/>
            </a:avLst>
          </a:prstGeom>
          <a:solidFill>
            <a:schemeClr val="accent2">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keep robots odor free, even when carrying smelly food?</a:t>
            </a:r>
            <a:endParaRPr sz="1000" b="0" i="0" u="none" strike="noStrike" cap="none" dirty="0">
              <a:solidFill>
                <a:srgbClr val="000000"/>
              </a:solidFill>
              <a:latin typeface="Arial"/>
              <a:ea typeface="Arial"/>
              <a:cs typeface="Arial"/>
              <a:sym typeface="Arial"/>
            </a:endParaRPr>
          </a:p>
        </p:txBody>
      </p:sp>
      <p:sp>
        <p:nvSpPr>
          <p:cNvPr id="709" name="Google Shape;709;p95"/>
          <p:cNvSpPr/>
          <p:nvPr/>
        </p:nvSpPr>
        <p:spPr>
          <a:xfrm>
            <a:off x="4137375" y="2860250"/>
            <a:ext cx="1010100" cy="1010100"/>
          </a:xfrm>
          <a:prstGeom prst="foldedCorner">
            <a:avLst>
              <a:gd name="adj" fmla="val 16667"/>
            </a:avLst>
          </a:prstGeom>
          <a:solidFill>
            <a:schemeClr val="accent2">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anticipate mechanical failures?</a:t>
            </a:r>
            <a:endParaRPr sz="1000" b="0" i="0" u="none" strike="noStrike" cap="none" dirty="0">
              <a:solidFill>
                <a:srgbClr val="000000"/>
              </a:solidFill>
              <a:latin typeface="Arial"/>
              <a:ea typeface="Arial"/>
              <a:cs typeface="Arial"/>
              <a:sym typeface="Arial"/>
            </a:endParaRPr>
          </a:p>
        </p:txBody>
      </p:sp>
      <p:sp>
        <p:nvSpPr>
          <p:cNvPr id="710" name="Google Shape;710;p95"/>
          <p:cNvSpPr/>
          <p:nvPr/>
        </p:nvSpPr>
        <p:spPr>
          <a:xfrm>
            <a:off x="3097675" y="2422050"/>
            <a:ext cx="1010100" cy="1010100"/>
          </a:xfrm>
          <a:prstGeom prst="foldedCorner">
            <a:avLst>
              <a:gd name="adj" fmla="val 16667"/>
            </a:avLst>
          </a:prstGeom>
          <a:solidFill>
            <a:schemeClr val="accent2">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determine when to recharge robot batteries?</a:t>
            </a:r>
            <a:endParaRPr sz="1000" b="0" i="0" u="none" strike="noStrike" cap="none" dirty="0">
              <a:solidFill>
                <a:srgbClr val="000000"/>
              </a:solidFill>
              <a:latin typeface="Arial"/>
              <a:ea typeface="Arial"/>
              <a:cs typeface="Arial"/>
              <a:sym typeface="Arial"/>
            </a:endParaRPr>
          </a:p>
        </p:txBody>
      </p:sp>
      <p:sp>
        <p:nvSpPr>
          <p:cNvPr id="711" name="Google Shape;711;p95"/>
          <p:cNvSpPr/>
          <p:nvPr/>
        </p:nvSpPr>
        <p:spPr>
          <a:xfrm>
            <a:off x="3007213" y="1478663"/>
            <a:ext cx="1010100" cy="1010100"/>
          </a:xfrm>
          <a:prstGeom prst="foldedCorner">
            <a:avLst>
              <a:gd name="adj" fmla="val 16667"/>
            </a:avLst>
          </a:prstGeom>
          <a:solidFill>
            <a:schemeClr val="accent2">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address a sudden power outage?</a:t>
            </a:r>
            <a:endParaRPr sz="1000" b="0" i="0" u="none" strike="noStrike" cap="none" dirty="0">
              <a:solidFill>
                <a:srgbClr val="000000"/>
              </a:solidFill>
              <a:latin typeface="Arial"/>
              <a:ea typeface="Arial"/>
              <a:cs typeface="Arial"/>
              <a:sym typeface="Arial"/>
            </a:endParaRPr>
          </a:p>
        </p:txBody>
      </p:sp>
      <p:sp>
        <p:nvSpPr>
          <p:cNvPr id="712" name="Google Shape;712;p95"/>
          <p:cNvSpPr txBox="1"/>
          <p:nvPr/>
        </p:nvSpPr>
        <p:spPr>
          <a:xfrm>
            <a:off x="504375" y="4178900"/>
            <a:ext cx="16734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Delays, Missing Items, and Cancellations</a:t>
            </a:r>
            <a:endParaRPr sz="1400" b="0" i="0" u="none" strike="noStrike" cap="none">
              <a:solidFill>
                <a:srgbClr val="000000"/>
              </a:solidFill>
              <a:latin typeface="Open Sans"/>
              <a:ea typeface="Open Sans"/>
              <a:cs typeface="Open Sans"/>
              <a:sym typeface="Open Sans"/>
            </a:endParaRPr>
          </a:p>
        </p:txBody>
      </p:sp>
      <p:sp>
        <p:nvSpPr>
          <p:cNvPr id="713" name="Google Shape;713;p95"/>
          <p:cNvSpPr txBox="1"/>
          <p:nvPr/>
        </p:nvSpPr>
        <p:spPr>
          <a:xfrm>
            <a:off x="3247575" y="3950300"/>
            <a:ext cx="16734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Maintenance and mechanical issues</a:t>
            </a:r>
            <a:endParaRPr sz="1400" b="0" i="0" u="none" strike="noStrike" cap="none">
              <a:solidFill>
                <a:srgbClr val="000000"/>
              </a:solidFill>
              <a:latin typeface="Open Sans"/>
              <a:ea typeface="Open Sans"/>
              <a:cs typeface="Open Sans"/>
              <a:sym typeface="Open Sans"/>
            </a:endParaRPr>
          </a:p>
        </p:txBody>
      </p:sp>
      <p:sp>
        <p:nvSpPr>
          <p:cNvPr id="714" name="Google Shape;714;p95"/>
          <p:cNvSpPr txBox="1"/>
          <p:nvPr/>
        </p:nvSpPr>
        <p:spPr>
          <a:xfrm>
            <a:off x="5753425" y="3264500"/>
            <a:ext cx="32490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Incident Prevention and Recovery</a:t>
            </a:r>
            <a:endParaRPr sz="1400" b="0" i="0" u="none" strike="noStrike" cap="none">
              <a:solidFill>
                <a:srgbClr val="000000"/>
              </a:solidFill>
              <a:latin typeface="Open Sans"/>
              <a:ea typeface="Open Sans"/>
              <a:cs typeface="Open Sans"/>
              <a:sym typeface="Open Sans"/>
            </a:endParaRPr>
          </a:p>
        </p:txBody>
      </p:sp>
      <p:sp>
        <p:nvSpPr>
          <p:cNvPr id="715" name="Google Shape;715;p95"/>
          <p:cNvSpPr txBox="1"/>
          <p:nvPr/>
        </p:nvSpPr>
        <p:spPr>
          <a:xfrm>
            <a:off x="5753425" y="4788500"/>
            <a:ext cx="31506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Tracking and Remote Control</a:t>
            </a:r>
            <a:endParaRPr sz="1400" b="0" i="0" u="none" strike="noStrike" cap="none">
              <a:solidFill>
                <a:srgbClr val="000000"/>
              </a:solidFill>
              <a:latin typeface="Open Sans"/>
              <a:ea typeface="Open Sans"/>
              <a:cs typeface="Open Sans"/>
              <a:sym typeface="Open Sans"/>
            </a:endParaRPr>
          </a:p>
        </p:txBody>
      </p:sp>
    </p:spTree>
    <p:extLst>
      <p:ext uri="{BB962C8B-B14F-4D97-AF65-F5344CB8AC3E}">
        <p14:creationId xmlns:p14="http://schemas.microsoft.com/office/powerpoint/2010/main" val="522504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6"/>
          <p:cNvSpPr/>
          <p:nvPr/>
        </p:nvSpPr>
        <p:spPr>
          <a:xfrm>
            <a:off x="2986163" y="2875000"/>
            <a:ext cx="1010100" cy="1010100"/>
          </a:xfrm>
          <a:prstGeom prst="foldedCorner">
            <a:avLst>
              <a:gd name="adj" fmla="val 16667"/>
            </a:avLst>
          </a:prstGeom>
          <a:solidFill>
            <a:schemeClr val="accent1"/>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teach users to interact with humans?</a:t>
            </a:r>
            <a:endParaRPr sz="1000" b="0" i="0" u="none" strike="noStrike" cap="none" dirty="0">
              <a:solidFill>
                <a:srgbClr val="000000"/>
              </a:solidFill>
              <a:latin typeface="Arial"/>
              <a:ea typeface="Arial"/>
              <a:cs typeface="Arial"/>
              <a:sym typeface="Arial"/>
            </a:endParaRPr>
          </a:p>
        </p:txBody>
      </p:sp>
      <p:sp>
        <p:nvSpPr>
          <p:cNvPr id="724" name="Google Shape;724;p96"/>
          <p:cNvSpPr/>
          <p:nvPr/>
        </p:nvSpPr>
        <p:spPr>
          <a:xfrm>
            <a:off x="163413" y="1638988"/>
            <a:ext cx="1010100" cy="1010100"/>
          </a:xfrm>
          <a:prstGeom prst="foldedCorner">
            <a:avLst>
              <a:gd name="adj" fmla="val 16667"/>
            </a:avLst>
          </a:prstGeom>
          <a:solidFill>
            <a:srgbClr val="92D05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have robots entertain customers at delivery?</a:t>
            </a:r>
            <a:endParaRPr sz="1000" b="0" i="0" u="none" strike="noStrike" cap="none" dirty="0">
              <a:solidFill>
                <a:srgbClr val="000000"/>
              </a:solidFill>
              <a:latin typeface="Arial"/>
              <a:ea typeface="Arial"/>
              <a:cs typeface="Arial"/>
              <a:sym typeface="Arial"/>
            </a:endParaRPr>
          </a:p>
        </p:txBody>
      </p:sp>
      <p:sp>
        <p:nvSpPr>
          <p:cNvPr id="725" name="Google Shape;725;p96"/>
          <p:cNvSpPr/>
          <p:nvPr/>
        </p:nvSpPr>
        <p:spPr>
          <a:xfrm>
            <a:off x="1145275" y="1684688"/>
            <a:ext cx="1010100" cy="1010100"/>
          </a:xfrm>
          <a:prstGeom prst="foldedCorner">
            <a:avLst>
              <a:gd name="adj" fmla="val 16667"/>
            </a:avLst>
          </a:prstGeom>
          <a:solidFill>
            <a:srgbClr val="92D05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How might we give robots a personality?</a:t>
            </a:r>
            <a:endParaRPr sz="1000" b="0" i="0" u="none" strike="noStrike" cap="none">
              <a:solidFill>
                <a:srgbClr val="000000"/>
              </a:solidFill>
              <a:latin typeface="Arial"/>
              <a:ea typeface="Arial"/>
              <a:cs typeface="Arial"/>
              <a:sym typeface="Arial"/>
            </a:endParaRPr>
          </a:p>
        </p:txBody>
      </p:sp>
      <p:sp>
        <p:nvSpPr>
          <p:cNvPr id="726" name="Google Shape;726;p96"/>
          <p:cNvSpPr/>
          <p:nvPr/>
        </p:nvSpPr>
        <p:spPr>
          <a:xfrm>
            <a:off x="4067875" y="1806900"/>
            <a:ext cx="1010100" cy="1010100"/>
          </a:xfrm>
          <a:prstGeom prst="foldedCorner">
            <a:avLst>
              <a:gd name="adj" fmla="val 16667"/>
            </a:avLst>
          </a:prstGeom>
          <a:solidFill>
            <a:schemeClr val="accent1"/>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communicate with humans around the robot?</a:t>
            </a:r>
            <a:endParaRPr sz="1000" b="0" i="0" u="none" strike="noStrike" cap="none" dirty="0">
              <a:solidFill>
                <a:srgbClr val="000000"/>
              </a:solidFill>
              <a:latin typeface="Arial"/>
              <a:ea typeface="Arial"/>
              <a:cs typeface="Arial"/>
              <a:sym typeface="Arial"/>
            </a:endParaRPr>
          </a:p>
        </p:txBody>
      </p:sp>
      <p:sp>
        <p:nvSpPr>
          <p:cNvPr id="727" name="Google Shape;727;p96"/>
          <p:cNvSpPr/>
          <p:nvPr/>
        </p:nvSpPr>
        <p:spPr>
          <a:xfrm>
            <a:off x="135163" y="2618850"/>
            <a:ext cx="1010100" cy="1010100"/>
          </a:xfrm>
          <a:prstGeom prst="foldedCorner">
            <a:avLst>
              <a:gd name="adj" fmla="val 16667"/>
            </a:avLst>
          </a:prstGeom>
          <a:solidFill>
            <a:srgbClr val="92D05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use robots to make people excited about our brand?</a:t>
            </a:r>
            <a:endParaRPr sz="1000" b="0" i="0" u="none" strike="noStrike" cap="none" dirty="0">
              <a:solidFill>
                <a:srgbClr val="000000"/>
              </a:solidFill>
              <a:latin typeface="Arial"/>
              <a:ea typeface="Arial"/>
              <a:cs typeface="Arial"/>
              <a:sym typeface="Arial"/>
            </a:endParaRPr>
          </a:p>
        </p:txBody>
      </p:sp>
      <p:sp>
        <p:nvSpPr>
          <p:cNvPr id="728" name="Google Shape;728;p96"/>
          <p:cNvSpPr/>
          <p:nvPr/>
        </p:nvSpPr>
        <p:spPr>
          <a:xfrm>
            <a:off x="4102088" y="2875000"/>
            <a:ext cx="1010100" cy="1010100"/>
          </a:xfrm>
          <a:prstGeom prst="foldedCorner">
            <a:avLst>
              <a:gd name="adj" fmla="val 16667"/>
            </a:avLst>
          </a:prstGeom>
          <a:solidFill>
            <a:schemeClr val="accent1"/>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How might we teach robots manners? </a:t>
            </a:r>
            <a:endParaRPr sz="1000" b="0" i="0" u="none" strike="noStrike" cap="none">
              <a:solidFill>
                <a:srgbClr val="000000"/>
              </a:solidFill>
              <a:latin typeface="Arial"/>
              <a:ea typeface="Arial"/>
              <a:cs typeface="Arial"/>
              <a:sym typeface="Arial"/>
            </a:endParaRPr>
          </a:p>
        </p:txBody>
      </p:sp>
      <p:sp>
        <p:nvSpPr>
          <p:cNvPr id="729" name="Google Shape;729;p96"/>
          <p:cNvSpPr/>
          <p:nvPr/>
        </p:nvSpPr>
        <p:spPr>
          <a:xfrm>
            <a:off x="8023875" y="3426788"/>
            <a:ext cx="1010100" cy="1010100"/>
          </a:xfrm>
          <a:prstGeom prst="foldedCorner">
            <a:avLst>
              <a:gd name="adj" fmla="val 16667"/>
            </a:avLst>
          </a:prstGeom>
          <a:solidFill>
            <a:schemeClr val="accent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enable “emotion” modes in robots?</a:t>
            </a:r>
            <a:endParaRPr sz="1000" b="0" i="0" u="none" strike="noStrike" cap="none" dirty="0">
              <a:solidFill>
                <a:srgbClr val="000000"/>
              </a:solidFill>
              <a:latin typeface="Arial"/>
              <a:ea typeface="Arial"/>
              <a:cs typeface="Arial"/>
              <a:sym typeface="Arial"/>
            </a:endParaRPr>
          </a:p>
        </p:txBody>
      </p:sp>
      <p:sp>
        <p:nvSpPr>
          <p:cNvPr id="730" name="Google Shape;730;p96"/>
          <p:cNvSpPr/>
          <p:nvPr/>
        </p:nvSpPr>
        <p:spPr>
          <a:xfrm>
            <a:off x="1145263" y="2694800"/>
            <a:ext cx="1010100" cy="1010100"/>
          </a:xfrm>
          <a:prstGeom prst="foldedCorner">
            <a:avLst>
              <a:gd name="adj" fmla="val 16667"/>
            </a:avLst>
          </a:prstGeom>
          <a:solidFill>
            <a:srgbClr val="92D05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interacting with robots more fun?</a:t>
            </a:r>
            <a:endParaRPr sz="1000" b="0" i="0" u="none" strike="noStrike" cap="none" dirty="0">
              <a:solidFill>
                <a:srgbClr val="000000"/>
              </a:solidFill>
              <a:latin typeface="Arial"/>
              <a:ea typeface="Arial"/>
              <a:cs typeface="Arial"/>
              <a:sym typeface="Arial"/>
            </a:endParaRPr>
          </a:p>
        </p:txBody>
      </p:sp>
      <p:sp>
        <p:nvSpPr>
          <p:cNvPr id="731" name="Google Shape;731;p96"/>
          <p:cNvSpPr/>
          <p:nvPr/>
        </p:nvSpPr>
        <p:spPr>
          <a:xfrm>
            <a:off x="5882263" y="3410050"/>
            <a:ext cx="1010100" cy="1010100"/>
          </a:xfrm>
          <a:prstGeom prst="foldedCorner">
            <a:avLst>
              <a:gd name="adj" fmla="val 16667"/>
            </a:avLst>
          </a:prstGeom>
          <a:solidFill>
            <a:schemeClr val="accent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our robots act like people?</a:t>
            </a:r>
            <a:endParaRPr sz="1000" b="0" i="0" u="none" strike="noStrike" cap="none" dirty="0">
              <a:solidFill>
                <a:srgbClr val="000000"/>
              </a:solidFill>
              <a:latin typeface="Arial"/>
              <a:ea typeface="Arial"/>
              <a:cs typeface="Arial"/>
              <a:sym typeface="Arial"/>
            </a:endParaRPr>
          </a:p>
        </p:txBody>
      </p:sp>
      <p:sp>
        <p:nvSpPr>
          <p:cNvPr id="732" name="Google Shape;732;p96"/>
          <p:cNvSpPr/>
          <p:nvPr/>
        </p:nvSpPr>
        <p:spPr>
          <a:xfrm>
            <a:off x="6953075" y="3410038"/>
            <a:ext cx="1010100" cy="1010100"/>
          </a:xfrm>
          <a:prstGeom prst="foldedCorner">
            <a:avLst>
              <a:gd name="adj" fmla="val 16667"/>
            </a:avLst>
          </a:prstGeom>
          <a:solidFill>
            <a:schemeClr val="accent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How might we teach empathy to robots?</a:t>
            </a:r>
            <a:endParaRPr sz="1000" b="0" i="0" u="none" strike="noStrike" cap="none">
              <a:solidFill>
                <a:srgbClr val="000000"/>
              </a:solidFill>
              <a:latin typeface="Arial"/>
              <a:ea typeface="Arial"/>
              <a:cs typeface="Arial"/>
              <a:sym typeface="Arial"/>
            </a:endParaRPr>
          </a:p>
        </p:txBody>
      </p:sp>
      <p:sp>
        <p:nvSpPr>
          <p:cNvPr id="733" name="Google Shape;733;p96"/>
          <p:cNvSpPr/>
          <p:nvPr/>
        </p:nvSpPr>
        <p:spPr>
          <a:xfrm>
            <a:off x="2986150" y="1806900"/>
            <a:ext cx="1010100" cy="1010100"/>
          </a:xfrm>
          <a:prstGeom prst="foldedCorner">
            <a:avLst>
              <a:gd name="adj" fmla="val 16667"/>
            </a:avLst>
          </a:prstGeom>
          <a:solidFill>
            <a:schemeClr val="accent1"/>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help robots talk to people?</a:t>
            </a:r>
            <a:endParaRPr sz="1000" b="0" i="0" u="none" strike="noStrike" cap="none" dirty="0">
              <a:solidFill>
                <a:srgbClr val="000000"/>
              </a:solidFill>
              <a:latin typeface="Arial"/>
              <a:ea typeface="Arial"/>
              <a:cs typeface="Arial"/>
              <a:sym typeface="Arial"/>
            </a:endParaRPr>
          </a:p>
        </p:txBody>
      </p:sp>
      <p:sp>
        <p:nvSpPr>
          <p:cNvPr id="734" name="Google Shape;734;p96"/>
          <p:cNvSpPr/>
          <p:nvPr/>
        </p:nvSpPr>
        <p:spPr>
          <a:xfrm>
            <a:off x="6309650" y="848638"/>
            <a:ext cx="1010100" cy="1010100"/>
          </a:xfrm>
          <a:prstGeom prst="foldedCorner">
            <a:avLst>
              <a:gd name="adj" fmla="val 16667"/>
            </a:avLst>
          </a:prstGeom>
          <a:solidFill>
            <a:schemeClr val="accent5">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prepare robot to handle deliveries to persons with disabilities?</a:t>
            </a:r>
            <a:endParaRPr sz="1000" b="0" i="0" u="none" strike="noStrike" cap="none" dirty="0">
              <a:solidFill>
                <a:srgbClr val="000000"/>
              </a:solidFill>
              <a:latin typeface="Arial"/>
              <a:ea typeface="Arial"/>
              <a:cs typeface="Arial"/>
              <a:sym typeface="Arial"/>
            </a:endParaRPr>
          </a:p>
        </p:txBody>
      </p:sp>
      <p:sp>
        <p:nvSpPr>
          <p:cNvPr id="735" name="Google Shape;735;p96"/>
          <p:cNvSpPr/>
          <p:nvPr/>
        </p:nvSpPr>
        <p:spPr>
          <a:xfrm>
            <a:off x="7357488" y="848638"/>
            <a:ext cx="1010100" cy="1010100"/>
          </a:xfrm>
          <a:prstGeom prst="foldedCorner">
            <a:avLst>
              <a:gd name="adj" fmla="val 16667"/>
            </a:avLst>
          </a:prstGeom>
          <a:solidFill>
            <a:schemeClr val="accent5">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enable robots to interpret and speak different languages?</a:t>
            </a:r>
            <a:endParaRPr sz="1000" b="0" i="0" u="none" strike="noStrike" cap="none" dirty="0">
              <a:solidFill>
                <a:srgbClr val="000000"/>
              </a:solidFill>
              <a:latin typeface="Arial"/>
              <a:ea typeface="Arial"/>
              <a:cs typeface="Arial"/>
              <a:sym typeface="Arial"/>
            </a:endParaRPr>
          </a:p>
        </p:txBody>
      </p:sp>
      <p:sp>
        <p:nvSpPr>
          <p:cNvPr id="736" name="Google Shape;736;p96"/>
          <p:cNvSpPr txBox="1"/>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0" i="0" u="none" strike="noStrike" cap="none">
                <a:solidFill>
                  <a:srgbClr val="2D3D4A"/>
                </a:solidFill>
                <a:latin typeface="Open Sans"/>
                <a:ea typeface="Open Sans"/>
                <a:cs typeface="Open Sans"/>
                <a:sym typeface="Open Sans"/>
              </a:rPr>
              <a:t>Human/Robot Interaction</a:t>
            </a:r>
            <a:endParaRPr sz="3200" b="0" i="0" u="none" strike="noStrike" cap="none">
              <a:solidFill>
                <a:srgbClr val="2D3D4A"/>
              </a:solidFill>
              <a:latin typeface="Open Sans"/>
              <a:ea typeface="Open Sans"/>
              <a:cs typeface="Open Sans"/>
              <a:sym typeface="Open Sans"/>
            </a:endParaRPr>
          </a:p>
        </p:txBody>
      </p:sp>
      <p:sp>
        <p:nvSpPr>
          <p:cNvPr id="737" name="Google Shape;737;p96"/>
          <p:cNvSpPr txBox="1"/>
          <p:nvPr/>
        </p:nvSpPr>
        <p:spPr>
          <a:xfrm>
            <a:off x="351975" y="3950300"/>
            <a:ext cx="16734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Delight</a:t>
            </a:r>
            <a:endParaRPr sz="1400" b="0" i="0" u="none" strike="noStrike" cap="none">
              <a:solidFill>
                <a:srgbClr val="000000"/>
              </a:solidFill>
              <a:latin typeface="Open Sans"/>
              <a:ea typeface="Open Sans"/>
              <a:cs typeface="Open Sans"/>
              <a:sym typeface="Open Sans"/>
            </a:endParaRPr>
          </a:p>
        </p:txBody>
      </p:sp>
      <p:sp>
        <p:nvSpPr>
          <p:cNvPr id="738" name="Google Shape;738;p96"/>
          <p:cNvSpPr txBox="1"/>
          <p:nvPr/>
        </p:nvSpPr>
        <p:spPr>
          <a:xfrm>
            <a:off x="6511625" y="1936250"/>
            <a:ext cx="16734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Deliveries for everyone</a:t>
            </a:r>
            <a:endParaRPr sz="1400" b="0" i="0" u="none" strike="noStrike" cap="none">
              <a:solidFill>
                <a:srgbClr val="000000"/>
              </a:solidFill>
              <a:latin typeface="Open Sans"/>
              <a:ea typeface="Open Sans"/>
              <a:cs typeface="Open Sans"/>
              <a:sym typeface="Open Sans"/>
            </a:endParaRPr>
          </a:p>
        </p:txBody>
      </p:sp>
      <p:sp>
        <p:nvSpPr>
          <p:cNvPr id="739" name="Google Shape;739;p96"/>
          <p:cNvSpPr txBox="1"/>
          <p:nvPr/>
        </p:nvSpPr>
        <p:spPr>
          <a:xfrm>
            <a:off x="3095175" y="3950300"/>
            <a:ext cx="16734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Communication with people</a:t>
            </a:r>
            <a:endParaRPr sz="1400" b="0" i="0" u="none" strike="noStrike" cap="none">
              <a:solidFill>
                <a:srgbClr val="000000"/>
              </a:solidFill>
              <a:latin typeface="Open Sans"/>
              <a:ea typeface="Open Sans"/>
              <a:cs typeface="Open Sans"/>
              <a:sym typeface="Open Sans"/>
            </a:endParaRPr>
          </a:p>
        </p:txBody>
      </p:sp>
      <p:sp>
        <p:nvSpPr>
          <p:cNvPr id="740" name="Google Shape;740;p96"/>
          <p:cNvSpPr txBox="1"/>
          <p:nvPr/>
        </p:nvSpPr>
        <p:spPr>
          <a:xfrm>
            <a:off x="6600375" y="4483700"/>
            <a:ext cx="16734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Human-like</a:t>
            </a:r>
            <a:endParaRPr sz="1400" b="0" i="0" u="none" strike="noStrike" cap="none">
              <a:solidFill>
                <a:srgbClr val="000000"/>
              </a:solidFill>
              <a:latin typeface="Open Sans"/>
              <a:ea typeface="Open Sans"/>
              <a:cs typeface="Open Sans"/>
              <a:sym typeface="Open Sans"/>
            </a:endParaRPr>
          </a:p>
        </p:txBody>
      </p:sp>
    </p:spTree>
    <p:extLst>
      <p:ext uri="{BB962C8B-B14F-4D97-AF65-F5344CB8AC3E}">
        <p14:creationId xmlns:p14="http://schemas.microsoft.com/office/powerpoint/2010/main" val="4156596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Sprint Focus</a:t>
            </a:r>
            <a:endParaRPr sz="3200"/>
          </a:p>
        </p:txBody>
      </p:sp>
      <p:graphicFrame>
        <p:nvGraphicFramePr>
          <p:cNvPr id="247" name="Google Shape;247;p44"/>
          <p:cNvGraphicFramePr/>
          <p:nvPr>
            <p:extLst>
              <p:ext uri="{D42A27DB-BD31-4B8C-83A1-F6EECF244321}">
                <p14:modId xmlns:p14="http://schemas.microsoft.com/office/powerpoint/2010/main" val="4158190127"/>
              </p:ext>
            </p:extLst>
          </p:nvPr>
        </p:nvGraphicFramePr>
        <p:xfrm>
          <a:off x="952500" y="1350688"/>
          <a:ext cx="7239000" cy="3065182"/>
        </p:xfrm>
        <a:graphic>
          <a:graphicData uri="http://schemas.openxmlformats.org/drawingml/2006/table">
            <a:tbl>
              <a:tblPr>
                <a:noFill/>
                <a:tableStyleId>{7AE55EF4-7F78-439B-A7DA-CE35300F280A}</a:tableStyleId>
              </a:tblPr>
              <a:tblGrid>
                <a:gridCol w="2171075">
                  <a:extLst>
                    <a:ext uri="{9D8B030D-6E8A-4147-A177-3AD203B41FA5}">
                      <a16:colId xmlns:a16="http://schemas.microsoft.com/office/drawing/2014/main" val="20000"/>
                    </a:ext>
                  </a:extLst>
                </a:gridCol>
                <a:gridCol w="506792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Focus</a:t>
                      </a: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dirty="0">
                          <a:solidFill>
                            <a:schemeClr val="tx1">
                              <a:lumMod val="50000"/>
                            </a:schemeClr>
                          </a:solidFill>
                          <a:latin typeface="Open Sans"/>
                          <a:ea typeface="Open Sans"/>
                          <a:cs typeface="Open Sans"/>
                          <a:sym typeface="Open Sans"/>
                        </a:rPr>
                        <a:t>Routing and Delivery    </a:t>
                      </a:r>
                      <a:endParaRPr sz="1200" i="1" u="none" strike="noStrike" cap="none" dirty="0">
                        <a:solidFill>
                          <a:schemeClr val="tx1">
                            <a:lumMod val="50000"/>
                          </a:schemeClr>
                        </a:solidFill>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Slide #</a:t>
                      </a: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dirty="0">
                          <a:solidFill>
                            <a:schemeClr val="tx1">
                              <a:lumMod val="50000"/>
                            </a:schemeClr>
                          </a:solidFill>
                          <a:latin typeface="Open Sans"/>
                          <a:ea typeface="Open Sans"/>
                          <a:cs typeface="Open Sans"/>
                          <a:sym typeface="Open Sans"/>
                        </a:rPr>
                        <a:t>14</a:t>
                      </a:r>
                      <a:r>
                        <a:rPr lang="en" sz="1200" u="none" strike="noStrike" cap="none" dirty="0">
                          <a:latin typeface="Open Sans"/>
                          <a:ea typeface="Open Sans"/>
                          <a:cs typeface="Open Sans"/>
                          <a:sym typeface="Open Sans"/>
                        </a:rPr>
                        <a:t>   </a:t>
                      </a:r>
                      <a:endParaRPr sz="1200" u="none" strike="noStrike" cap="none"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I selected this theme because</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u="none" strike="noStrike" cap="none" dirty="0">
                          <a:latin typeface="Open Sans"/>
                          <a:ea typeface="Open Sans"/>
                          <a:cs typeface="Open Sans"/>
                          <a:sym typeface="Open Sans"/>
                        </a:rPr>
                        <a:t>This theme was chosen because it underlines the primary focus of the definition of success. The fundamental objective is to accurately route and deliver the goods and services and regardless of how great the other themes span out, they’re all futile if the main focus isn’t achieved. Tasks like confirmation of delivery, avoidance of accidents between pedestriants and robots, efficiency, safety, and use of safe traveling routes are all fundamental to the product’s success.</a:t>
                      </a:r>
                      <a:br>
                        <a:rPr lang="en" sz="1200" u="none" strike="noStrike" cap="none" dirty="0">
                          <a:latin typeface="Open Sans"/>
                          <a:ea typeface="Open Sans"/>
                          <a:cs typeface="Open Sans"/>
                          <a:sym typeface="Open Sans"/>
                        </a:rPr>
                      </a:br>
                      <a:br>
                        <a:rPr lang="en" sz="1200" u="none" strike="noStrike" cap="none" dirty="0">
                          <a:latin typeface="Open Sans"/>
                          <a:ea typeface="Open Sans"/>
                          <a:cs typeface="Open Sans"/>
                          <a:sym typeface="Open Sans"/>
                        </a:rPr>
                      </a:br>
                      <a:endParaRPr sz="1200" u="none" strike="noStrike" cap="none"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5"/>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Define</a:t>
            </a:r>
            <a:endParaRPr sz="500"/>
          </a:p>
        </p:txBody>
      </p:sp>
      <p:sp>
        <p:nvSpPr>
          <p:cNvPr id="253" name="Google Shape;253;p45"/>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With an understanding of the problem space, create focus and align on specific outcomes for the Design Sprint </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7"/>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2400" dirty="0">
                <a:solidFill>
                  <a:schemeClr val="tx1">
                    <a:lumMod val="50000"/>
                  </a:schemeClr>
                </a:solidFill>
              </a:rPr>
              <a:t>DoorDash Robotic Delivery ‘RoboDash’ by Jamil Abdulai</a:t>
            </a:r>
            <a:endParaRPr sz="2400" dirty="0">
              <a:solidFill>
                <a:schemeClr val="tx1">
                  <a:lumMod val="50000"/>
                </a:schemeClr>
              </a:solidFill>
            </a:endParaRPr>
          </a:p>
        </p:txBody>
      </p:sp>
      <p:sp>
        <p:nvSpPr>
          <p:cNvPr id="269" name="Google Shape;269;p47"/>
          <p:cNvSpPr txBox="1">
            <a:spLocks noGrp="1"/>
          </p:cNvSpPr>
          <p:nvPr>
            <p:ph type="body" idx="1"/>
          </p:nvPr>
        </p:nvSpPr>
        <p:spPr>
          <a:xfrm>
            <a:off x="311700" y="1076275"/>
            <a:ext cx="8520600" cy="3999000"/>
          </a:xfrm>
          <a:prstGeom prst="rect">
            <a:avLst/>
          </a:prstGeom>
          <a:noFill/>
          <a:ln>
            <a:noFill/>
          </a:ln>
        </p:spPr>
        <p:txBody>
          <a:bodyPr spcFirstLastPara="1" wrap="square" lIns="34275" tIns="34275" rIns="34275" bIns="34275" anchor="t" anchorCtr="0">
            <a:noAutofit/>
          </a:bodyPr>
          <a:lstStyle/>
          <a:p>
            <a:pPr marL="0" lvl="0" indent="0" algn="l" rtl="0">
              <a:lnSpc>
                <a:spcPct val="115000"/>
              </a:lnSpc>
              <a:spcBef>
                <a:spcPts val="700"/>
              </a:spcBef>
              <a:spcAft>
                <a:spcPts val="0"/>
              </a:spcAft>
              <a:buSzPts val="500"/>
              <a:buNone/>
            </a:pPr>
            <a:r>
              <a:rPr lang="en-US" sz="1400" dirty="0">
                <a:solidFill>
                  <a:schemeClr val="tx1">
                    <a:lumMod val="50000"/>
                  </a:schemeClr>
                </a:solidFill>
              </a:rPr>
              <a:t>Food delivery services are patronized worldwide lately. The desire to ensure products and services are delivered promptly and at reasonable prices is a top priory for busy workers, millennials, and anyone with the intention of saving money. Over the years, operational costs and fees paid by businesses utilizing food delivery services have skyrocketed and won’t stop any time soon. With the constant questions asked daily: How do we reduce the cost plight? How do we increase customer satisfaction by prompt delivery of goods and services when and where they need them?  </a:t>
            </a:r>
          </a:p>
          <a:p>
            <a:pPr marL="0" lvl="0" indent="0" algn="l" rtl="0">
              <a:lnSpc>
                <a:spcPct val="115000"/>
              </a:lnSpc>
              <a:spcBef>
                <a:spcPts val="700"/>
              </a:spcBef>
              <a:spcAft>
                <a:spcPts val="0"/>
              </a:spcAft>
              <a:buSzPts val="500"/>
              <a:buNone/>
            </a:pPr>
            <a:r>
              <a:rPr lang="en-US" sz="1400" dirty="0">
                <a:solidFill>
                  <a:schemeClr val="tx1">
                    <a:lumMod val="50000"/>
                  </a:schemeClr>
                </a:solidFill>
              </a:rPr>
              <a:t>Look no further, the era of rendering amazing customer service is here! With the advancement and innovation in artificial intelligence and robotics, meet RoboDash, the world’s most optimized food delivery service is here to revamp your satisfaction. The RoboDash will solve all your delivery service needs at an affordable price with its ecofriendly abilities and dynamic capabilities. The RoboDash wants you to enjoy your amazing goods and services wherever and whenever!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9"/>
          <p:cNvSpPr txBox="1">
            <a:spLocks noGrp="1"/>
          </p:cNvSpPr>
          <p:nvPr>
            <p:ph type="title"/>
          </p:nvPr>
        </p:nvSpPr>
        <p:spPr>
          <a:xfrm>
            <a:off x="311700" y="216425"/>
            <a:ext cx="30612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Success Metrics</a:t>
            </a:r>
            <a:endParaRPr sz="3200"/>
          </a:p>
        </p:txBody>
      </p:sp>
      <p:graphicFrame>
        <p:nvGraphicFramePr>
          <p:cNvPr id="285" name="Google Shape;285;p49"/>
          <p:cNvGraphicFramePr/>
          <p:nvPr>
            <p:extLst>
              <p:ext uri="{D42A27DB-BD31-4B8C-83A1-F6EECF244321}">
                <p14:modId xmlns:p14="http://schemas.microsoft.com/office/powerpoint/2010/main" val="2681456305"/>
              </p:ext>
            </p:extLst>
          </p:nvPr>
        </p:nvGraphicFramePr>
        <p:xfrm>
          <a:off x="265176" y="689800"/>
          <a:ext cx="8686800" cy="4360090"/>
        </p:xfrm>
        <a:graphic>
          <a:graphicData uri="http://schemas.openxmlformats.org/drawingml/2006/table">
            <a:tbl>
              <a:tblPr>
                <a:noFill/>
                <a:tableStyleId>{7AE55EF4-7F78-439B-A7DA-CE35300F280A}</a:tableStyleId>
              </a:tblPr>
              <a:tblGrid>
                <a:gridCol w="1388000">
                  <a:extLst>
                    <a:ext uri="{9D8B030D-6E8A-4147-A177-3AD203B41FA5}">
                      <a16:colId xmlns:a16="http://schemas.microsoft.com/office/drawing/2014/main" val="20000"/>
                    </a:ext>
                  </a:extLst>
                </a:gridCol>
                <a:gridCol w="2536325">
                  <a:extLst>
                    <a:ext uri="{9D8B030D-6E8A-4147-A177-3AD203B41FA5}">
                      <a16:colId xmlns:a16="http://schemas.microsoft.com/office/drawing/2014/main" val="20001"/>
                    </a:ext>
                  </a:extLst>
                </a:gridCol>
                <a:gridCol w="2341800">
                  <a:extLst>
                    <a:ext uri="{9D8B030D-6E8A-4147-A177-3AD203B41FA5}">
                      <a16:colId xmlns:a16="http://schemas.microsoft.com/office/drawing/2014/main" val="20002"/>
                    </a:ext>
                  </a:extLst>
                </a:gridCol>
                <a:gridCol w="2420675">
                  <a:extLst>
                    <a:ext uri="{9D8B030D-6E8A-4147-A177-3AD203B41FA5}">
                      <a16:colId xmlns:a16="http://schemas.microsoft.com/office/drawing/2014/main" val="20003"/>
                    </a:ext>
                  </a:extLst>
                </a:gridCol>
              </a:tblGrid>
              <a:tr h="367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Goals</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Signals</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Metrics</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extLst>
                  <a:ext uri="{0D108BD9-81ED-4DB2-BD59-A6C34878D82A}">
                    <a16:rowId xmlns:a16="http://schemas.microsoft.com/office/drawing/2014/main" val="10000"/>
                  </a:ext>
                </a:extLst>
              </a:tr>
              <a:tr h="585050">
                <a:tc>
                  <a:txBody>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Happiness</a:t>
                      </a:r>
                      <a:endParaRPr/>
                    </a:p>
                    <a:p>
                      <a:pPr marL="0" marR="0" lvl="0" indent="0" algn="l" rtl="0">
                        <a:lnSpc>
                          <a:spcPct val="100000"/>
                        </a:lnSpc>
                        <a:spcBef>
                          <a:spcPts val="0"/>
                        </a:spcBef>
                        <a:spcAft>
                          <a:spcPts val="0"/>
                        </a:spcAft>
                        <a:buClr>
                          <a:srgbClr val="000000"/>
                        </a:buClr>
                        <a:buSzPts val="1400"/>
                        <a:buFont typeface="Arial"/>
                        <a:buNone/>
                      </a:pPr>
                      <a:br>
                        <a:rPr lang="en" sz="1400" u="none" strike="noStrike" cap="none">
                          <a:solidFill>
                            <a:srgbClr val="FFFFFF"/>
                          </a:solidFill>
                        </a:rPr>
                      </a:b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Deliver food promptly</a:t>
                      </a:r>
                    </a:p>
                    <a:p>
                      <a:pPr marL="0" marR="0" lvl="0" indent="0" algn="l" rtl="0">
                        <a:lnSpc>
                          <a:spcPct val="100000"/>
                        </a:lnSpc>
                        <a:spcBef>
                          <a:spcPts val="0"/>
                        </a:spcBef>
                        <a:spcAft>
                          <a:spcPts val="0"/>
                        </a:spcAft>
                        <a:buClr>
                          <a:srgbClr val="000000"/>
                        </a:buClr>
                        <a:buSzPts val="1000"/>
                        <a:buFont typeface="Arial"/>
                        <a:buNone/>
                      </a:pPr>
                      <a:endParaRPr sz="10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Price of service</a:t>
                      </a:r>
                      <a:endParaRPr sz="1000" u="none" strike="noStrike" cap="none" dirty="0"/>
                    </a:p>
                    <a:p>
                      <a:pPr marL="0" marR="0" lvl="0" indent="0" algn="l" rtl="0">
                        <a:lnSpc>
                          <a:spcPct val="100000"/>
                        </a:lnSpc>
                        <a:spcBef>
                          <a:spcPts val="0"/>
                        </a:spcBef>
                        <a:spcAft>
                          <a:spcPts val="0"/>
                        </a:spcAft>
                        <a:buClr>
                          <a:srgbClr val="000000"/>
                        </a:buClr>
                        <a:buSzPts val="1000"/>
                        <a:buFont typeface="Arial"/>
                        <a:buNone/>
                      </a:pP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Waiting for delivery</a:t>
                      </a:r>
                    </a:p>
                    <a:p>
                      <a:pPr marL="0" marR="0" lvl="0" indent="0" algn="l" rtl="0">
                        <a:lnSpc>
                          <a:spcPct val="100000"/>
                        </a:lnSpc>
                        <a:spcBef>
                          <a:spcPts val="0"/>
                        </a:spcBef>
                        <a:spcAft>
                          <a:spcPts val="0"/>
                        </a:spcAft>
                        <a:buClr>
                          <a:srgbClr val="000000"/>
                        </a:buClr>
                        <a:buSzPts val="10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How often service is used</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Average wait time</a:t>
                      </a:r>
                    </a:p>
                    <a:p>
                      <a:pPr marL="0" marR="0" lvl="0" indent="0" algn="l" rtl="0">
                        <a:lnSpc>
                          <a:spcPct val="100000"/>
                        </a:lnSpc>
                        <a:spcBef>
                          <a:spcPts val="0"/>
                        </a:spcBef>
                        <a:spcAft>
                          <a:spcPts val="0"/>
                        </a:spcAft>
                        <a:buClr>
                          <a:srgbClr val="000000"/>
                        </a:buClr>
                        <a:buSzPts val="10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Amount saved from service</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763600">
                <a:tc>
                  <a:txBody>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Engagement</a:t>
                      </a:r>
                      <a:endParaRPr sz="1400" b="0" i="0" u="none" strike="noStrike" cap="none">
                        <a:solidFill>
                          <a:srgbClr val="FFFFFF"/>
                        </a:solidFill>
                        <a:latin typeface="Arial"/>
                        <a:ea typeface="Arial"/>
                        <a:cs typeface="Arial"/>
                        <a:sym typeface="Aria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Opt for robotic delivery service </a:t>
                      </a:r>
                    </a:p>
                    <a:p>
                      <a:pPr marL="0" marR="0" lvl="0" indent="0" algn="l" rtl="0">
                        <a:lnSpc>
                          <a:spcPct val="100000"/>
                        </a:lnSpc>
                        <a:spcBef>
                          <a:spcPts val="0"/>
                        </a:spcBef>
                        <a:spcAft>
                          <a:spcPts val="0"/>
                        </a:spcAft>
                        <a:buClr>
                          <a:srgbClr val="000000"/>
                        </a:buClr>
                        <a:buSzPts val="10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App download</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Choose service at checkout</a:t>
                      </a:r>
                    </a:p>
                    <a:p>
                      <a:pPr marL="0" marR="0" lvl="0" indent="0" algn="l" rtl="0">
                        <a:lnSpc>
                          <a:spcPct val="100000"/>
                        </a:lnSpc>
                        <a:spcBef>
                          <a:spcPts val="0"/>
                        </a:spcBef>
                        <a:spcAft>
                          <a:spcPts val="0"/>
                        </a:spcAft>
                        <a:buClr>
                          <a:srgbClr val="000000"/>
                        </a:buClr>
                        <a:buSzPts val="10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Dashboard metric (number of apps downloaded monthly)</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Percentage of customers and businesses using service monthly</a:t>
                      </a: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Number of downloads</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r h="7636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Adoption</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Share with friends and families</a:t>
                      </a:r>
                    </a:p>
                    <a:p>
                      <a:pPr marL="0" marR="0" lvl="0" indent="0" algn="l" rtl="0">
                        <a:lnSpc>
                          <a:spcPct val="100000"/>
                        </a:lnSpc>
                        <a:spcBef>
                          <a:spcPts val="0"/>
                        </a:spcBef>
                        <a:spcAft>
                          <a:spcPts val="0"/>
                        </a:spcAft>
                        <a:buClr>
                          <a:srgbClr val="000000"/>
                        </a:buClr>
                        <a:buSzPts val="14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Marketing</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Refer friends and families</a:t>
                      </a:r>
                    </a:p>
                    <a:p>
                      <a:pPr marL="0" marR="0" lvl="0" indent="0" algn="l" rtl="0">
                        <a:lnSpc>
                          <a:spcPct val="100000"/>
                        </a:lnSpc>
                        <a:spcBef>
                          <a:spcPts val="0"/>
                        </a:spcBef>
                        <a:spcAft>
                          <a:spcPts val="0"/>
                        </a:spcAft>
                        <a:buClr>
                          <a:srgbClr val="000000"/>
                        </a:buClr>
                        <a:buSzPts val="14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Social media engagement</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Number of referral sign ups.</a:t>
                      </a:r>
                    </a:p>
                    <a:p>
                      <a:pPr marL="0" marR="0" lvl="0" indent="0" algn="l" rtl="0">
                        <a:lnSpc>
                          <a:spcPct val="100000"/>
                        </a:lnSpc>
                        <a:spcBef>
                          <a:spcPts val="0"/>
                        </a:spcBef>
                        <a:spcAft>
                          <a:spcPts val="0"/>
                        </a:spcAft>
                        <a:buClr>
                          <a:srgbClr val="000000"/>
                        </a:buClr>
                        <a:buSzPts val="14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Number of views, likes, click through rates</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3"/>
                  </a:ext>
                </a:extLst>
              </a:tr>
              <a:tr h="7636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Retention</a:t>
                      </a:r>
                      <a:endParaRPr sz="14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Automatic use of service at checkout</a:t>
                      </a:r>
                    </a:p>
                    <a:p>
                      <a:pPr marL="0" marR="0" lvl="0" indent="0" algn="l" rtl="0">
                        <a:lnSpc>
                          <a:spcPct val="100000"/>
                        </a:lnSpc>
                        <a:spcBef>
                          <a:spcPts val="0"/>
                        </a:spcBef>
                        <a:spcAft>
                          <a:spcPts val="0"/>
                        </a:spcAft>
                        <a:buClr>
                          <a:srgbClr val="000000"/>
                        </a:buClr>
                        <a:buSzPts val="14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Interactions with customers</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Choose auto-service</a:t>
                      </a:r>
                    </a:p>
                    <a:p>
                      <a:pPr marL="0" marR="0" lvl="0" indent="0" algn="l" rtl="0">
                        <a:lnSpc>
                          <a:spcPct val="100000"/>
                        </a:lnSpc>
                        <a:spcBef>
                          <a:spcPts val="0"/>
                        </a:spcBef>
                        <a:spcAft>
                          <a:spcPts val="0"/>
                        </a:spcAft>
                        <a:buClr>
                          <a:srgbClr val="000000"/>
                        </a:buClr>
                        <a:buSzPts val="14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Push notification/in-app messing</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 of customers with auto-service</a:t>
                      </a:r>
                    </a:p>
                    <a:p>
                      <a:pPr marL="0" marR="0" lvl="0" indent="0" algn="l" rtl="0">
                        <a:lnSpc>
                          <a:spcPct val="100000"/>
                        </a:lnSpc>
                        <a:spcBef>
                          <a:spcPts val="0"/>
                        </a:spcBef>
                        <a:spcAft>
                          <a:spcPts val="0"/>
                        </a:spcAft>
                        <a:buClr>
                          <a:srgbClr val="000000"/>
                        </a:buClr>
                        <a:buSzPts val="14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400"/>
                        <a:buFont typeface="Arial"/>
                        <a:buNone/>
                      </a:pPr>
                      <a:r>
                        <a:rPr lang="en-US" sz="1000" u="none" strike="noStrike" cap="none" dirty="0"/>
                        <a:t>Click through rate, open rates</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4"/>
                  </a:ext>
                </a:extLst>
              </a:tr>
              <a:tr h="7636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Task Success</a:t>
                      </a:r>
                      <a:endParaRPr sz="14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Navigate route success</a:t>
                      </a:r>
                    </a:p>
                    <a:p>
                      <a:pPr marL="0" marR="0" lvl="0" indent="0" algn="l" rtl="0">
                        <a:lnSpc>
                          <a:spcPct val="100000"/>
                        </a:lnSpc>
                        <a:spcBef>
                          <a:spcPts val="0"/>
                        </a:spcBef>
                        <a:spcAft>
                          <a:spcPts val="0"/>
                        </a:spcAft>
                        <a:buClr>
                          <a:srgbClr val="000000"/>
                        </a:buClr>
                        <a:buSzPts val="10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Customer/business used to service</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1000" u="none" strike="noStrike" cap="none" dirty="0"/>
                        <a:t>Robotic reaching destination timely</a:t>
                      </a:r>
                    </a:p>
                    <a:p>
                      <a:pPr marL="0" marR="0" lvl="0" indent="0" algn="l" rtl="0">
                        <a:lnSpc>
                          <a:spcPct val="100000"/>
                        </a:lnSpc>
                        <a:spcBef>
                          <a:spcPts val="0"/>
                        </a:spcBef>
                        <a:spcAft>
                          <a:spcPts val="0"/>
                        </a:spcAft>
                        <a:buClr>
                          <a:srgbClr val="000000"/>
                        </a:buClr>
                        <a:buSzPts val="10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Customers having all doubts answered.</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 of successful navigation</a:t>
                      </a:r>
                    </a:p>
                    <a:p>
                      <a:pPr marL="0" marR="0" lvl="0" indent="0" algn="l" rtl="0">
                        <a:lnSpc>
                          <a:spcPct val="100000"/>
                        </a:lnSpc>
                        <a:spcBef>
                          <a:spcPts val="0"/>
                        </a:spcBef>
                        <a:spcAft>
                          <a:spcPts val="0"/>
                        </a:spcAft>
                        <a:buClr>
                          <a:srgbClr val="000000"/>
                        </a:buClr>
                        <a:buSzPts val="1000"/>
                        <a:buFont typeface="Arial"/>
                        <a:buNone/>
                      </a:pPr>
                      <a:endParaRPr lang="en-US" sz="1000" u="none" strike="noStrike" cap="none" dirty="0"/>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 of customer engagement</a:t>
                      </a:r>
                      <a:endParaRPr sz="10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86" name="Google Shape;286;p49"/>
          <p:cNvSpPr txBox="1"/>
          <p:nvPr/>
        </p:nvSpPr>
        <p:spPr>
          <a:xfrm>
            <a:off x="3465144" y="24725"/>
            <a:ext cx="5642681" cy="6651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rgbClr val="4F4F4F"/>
              </a:buClr>
              <a:buSzPts val="1200"/>
              <a:buFont typeface="Open Sans"/>
              <a:buChar char="●"/>
            </a:pPr>
            <a:r>
              <a:rPr lang="en" sz="1200" b="0" i="0" u="none" strike="noStrike" cap="none" dirty="0">
                <a:solidFill>
                  <a:srgbClr val="4F4F4F"/>
                </a:solidFill>
                <a:highlight>
                  <a:srgbClr val="FFFFFF"/>
                </a:highlight>
                <a:latin typeface="Open Sans"/>
                <a:ea typeface="Open Sans"/>
                <a:cs typeface="Open Sans"/>
                <a:sym typeface="Open Sans"/>
              </a:rPr>
              <a:t>Set at least two user-centered </a:t>
            </a:r>
            <a:r>
              <a:rPr lang="en" sz="1200" b="0" i="1" u="none" strike="noStrike" cap="none" dirty="0">
                <a:solidFill>
                  <a:srgbClr val="4F4F4F"/>
                </a:solidFill>
                <a:highlight>
                  <a:srgbClr val="FFFFFF"/>
                </a:highlight>
                <a:latin typeface="Open Sans"/>
                <a:ea typeface="Open Sans"/>
                <a:cs typeface="Open Sans"/>
                <a:sym typeface="Open Sans"/>
              </a:rPr>
              <a:t>goals</a:t>
            </a:r>
            <a:endParaRPr sz="1200" b="0" i="1" u="none" strike="noStrike" cap="none" dirty="0">
              <a:solidFill>
                <a:srgbClr val="4F4F4F"/>
              </a:solidFill>
              <a:highlight>
                <a:srgbClr val="FFFFFF"/>
              </a:highlight>
              <a:latin typeface="Open Sans"/>
              <a:ea typeface="Open Sans"/>
              <a:cs typeface="Open Sans"/>
              <a:sym typeface="Open Sans"/>
            </a:endParaRPr>
          </a:p>
          <a:p>
            <a:pPr marL="171450" marR="0" lvl="0" indent="-171450" algn="l" rtl="0">
              <a:lnSpc>
                <a:spcPct val="100000"/>
              </a:lnSpc>
              <a:spcBef>
                <a:spcPts val="0"/>
              </a:spcBef>
              <a:spcAft>
                <a:spcPts val="0"/>
              </a:spcAft>
              <a:buClr>
                <a:srgbClr val="4F4F4F"/>
              </a:buClr>
              <a:buSzPts val="1200"/>
              <a:buFont typeface="Open Sans"/>
              <a:buChar char="●"/>
            </a:pPr>
            <a:r>
              <a:rPr lang="en" sz="1200" b="0" i="0" u="none" strike="noStrike" cap="none" dirty="0">
                <a:solidFill>
                  <a:srgbClr val="4F4F4F"/>
                </a:solidFill>
                <a:highlight>
                  <a:srgbClr val="FFFFFF"/>
                </a:highlight>
                <a:latin typeface="Open Sans"/>
                <a:ea typeface="Open Sans"/>
                <a:cs typeface="Open Sans"/>
                <a:sym typeface="Open Sans"/>
              </a:rPr>
              <a:t>Identify changes in user behavior will </a:t>
            </a:r>
            <a:r>
              <a:rPr lang="en" sz="1200" b="0" i="1" u="none" strike="noStrike" cap="none" dirty="0">
                <a:solidFill>
                  <a:srgbClr val="4F4F4F"/>
                </a:solidFill>
                <a:highlight>
                  <a:srgbClr val="FFFFFF"/>
                </a:highlight>
                <a:latin typeface="Open Sans"/>
                <a:ea typeface="Open Sans"/>
                <a:cs typeface="Open Sans"/>
                <a:sym typeface="Open Sans"/>
              </a:rPr>
              <a:t>signal</a:t>
            </a:r>
            <a:r>
              <a:rPr lang="en" sz="1200" b="0" i="0" u="none" strike="noStrike" cap="none" dirty="0">
                <a:solidFill>
                  <a:srgbClr val="4F4F4F"/>
                </a:solidFill>
                <a:highlight>
                  <a:srgbClr val="FFFFFF"/>
                </a:highlight>
                <a:latin typeface="Open Sans"/>
                <a:ea typeface="Open Sans"/>
                <a:cs typeface="Open Sans"/>
                <a:sym typeface="Open Sans"/>
              </a:rPr>
              <a:t> success in reaching the goal</a:t>
            </a:r>
            <a:endParaRPr sz="1200" b="0" i="0" u="none" strike="noStrike" cap="none" dirty="0">
              <a:solidFill>
                <a:srgbClr val="4F4F4F"/>
              </a:solidFill>
              <a:highlight>
                <a:srgbClr val="FFFFFF"/>
              </a:highlight>
              <a:latin typeface="Open Sans"/>
              <a:ea typeface="Open Sans"/>
              <a:cs typeface="Open Sans"/>
              <a:sym typeface="Open Sans"/>
            </a:endParaRPr>
          </a:p>
          <a:p>
            <a:pPr marL="171450" marR="0" lvl="0" indent="-171450" algn="l" rtl="0">
              <a:lnSpc>
                <a:spcPct val="100000"/>
              </a:lnSpc>
              <a:spcBef>
                <a:spcPts val="0"/>
              </a:spcBef>
              <a:spcAft>
                <a:spcPts val="0"/>
              </a:spcAft>
              <a:buClr>
                <a:srgbClr val="4F4F4F"/>
              </a:buClr>
              <a:buSzPts val="1200"/>
              <a:buFont typeface="Open Sans"/>
              <a:buChar char="●"/>
            </a:pPr>
            <a:r>
              <a:rPr lang="en" sz="1200" b="0" i="0" u="none" strike="noStrike" cap="none" dirty="0">
                <a:solidFill>
                  <a:srgbClr val="4F4F4F"/>
                </a:solidFill>
                <a:highlight>
                  <a:srgbClr val="FFFFFF"/>
                </a:highlight>
                <a:latin typeface="Open Sans"/>
                <a:ea typeface="Open Sans"/>
                <a:cs typeface="Open Sans"/>
                <a:sym typeface="Open Sans"/>
              </a:rPr>
              <a:t>Create a </a:t>
            </a:r>
            <a:r>
              <a:rPr lang="en" sz="1200" b="0" i="1" u="none" strike="noStrike" cap="none" dirty="0">
                <a:solidFill>
                  <a:srgbClr val="4F4F4F"/>
                </a:solidFill>
                <a:highlight>
                  <a:srgbClr val="FFFFFF"/>
                </a:highlight>
                <a:latin typeface="Open Sans"/>
                <a:ea typeface="Open Sans"/>
                <a:cs typeface="Open Sans"/>
                <a:sym typeface="Open Sans"/>
              </a:rPr>
              <a:t>metric</a:t>
            </a:r>
            <a:r>
              <a:rPr lang="en" sz="1200" b="0" i="0" u="none" strike="noStrike" cap="none" dirty="0">
                <a:solidFill>
                  <a:srgbClr val="4F4F4F"/>
                </a:solidFill>
                <a:highlight>
                  <a:srgbClr val="FFFFFF"/>
                </a:highlight>
                <a:latin typeface="Open Sans"/>
                <a:ea typeface="Open Sans"/>
                <a:cs typeface="Open Sans"/>
                <a:sym typeface="Open Sans"/>
              </a:rPr>
              <a:t> to measure each signal</a:t>
            </a:r>
            <a:endParaRPr sz="1400" b="0" i="0" u="none" strike="noStrike" cap="none" dirty="0">
              <a:solidFill>
                <a:srgbClr val="00000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0"/>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Sketch</a:t>
            </a:r>
            <a:endParaRPr sz="500"/>
          </a:p>
        </p:txBody>
      </p:sp>
      <p:sp>
        <p:nvSpPr>
          <p:cNvPr id="292" name="Google Shape;292;p50"/>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Generate tons of ideas, then narrow them down to two in depth solution sketches</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1"/>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8 Sketches</a:t>
            </a:r>
            <a:endParaRPr sz="3200"/>
          </a:p>
        </p:txBody>
      </p:sp>
      <p:sp>
        <p:nvSpPr>
          <p:cNvPr id="298" name="Google Shape;298;p51"/>
          <p:cNvSpPr txBox="1">
            <a:spLocks noGrp="1"/>
          </p:cNvSpPr>
          <p:nvPr>
            <p:ph type="body" idx="1"/>
          </p:nvPr>
        </p:nvSpPr>
        <p:spPr>
          <a:xfrm>
            <a:off x="311700" y="923875"/>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0" lvl="0" indent="0" algn="l"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r>
              <a:rPr lang="en" sz="1200" dirty="0">
                <a:solidFill>
                  <a:srgbClr val="000000"/>
                </a:solidFill>
              </a:rPr>
              <a:t>Photo of your 8 sketches here</a:t>
            </a:r>
            <a:endParaRPr sz="1200" dirty="0">
              <a:solidFill>
                <a:srgbClr val="000000"/>
              </a:solidFill>
            </a:endParaRPr>
          </a:p>
        </p:txBody>
      </p:sp>
      <p:pic>
        <p:nvPicPr>
          <p:cNvPr id="9" name="Picture 8" descr="Text&#10;&#10;Description automatically generated with medium confidence">
            <a:extLst>
              <a:ext uri="{FF2B5EF4-FFF2-40B4-BE49-F238E27FC236}">
                <a16:creationId xmlns:a16="http://schemas.microsoft.com/office/drawing/2014/main" id="{C4A1351B-6742-1F87-9EC4-C9A05992027D}"/>
              </a:ext>
            </a:extLst>
          </p:cNvPr>
          <p:cNvPicPr>
            <a:picLocks noChangeAspect="1"/>
          </p:cNvPicPr>
          <p:nvPr/>
        </p:nvPicPr>
        <p:blipFill>
          <a:blip r:embed="rId3"/>
          <a:stretch>
            <a:fillRect/>
          </a:stretch>
        </p:blipFill>
        <p:spPr>
          <a:xfrm>
            <a:off x="311700" y="923875"/>
            <a:ext cx="8520600" cy="4040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3"/>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dirty="0"/>
              <a:t>SERVICES OFFERED</a:t>
            </a:r>
            <a:endParaRPr sz="3200" dirty="0"/>
          </a:p>
        </p:txBody>
      </p:sp>
      <p:sp>
        <p:nvSpPr>
          <p:cNvPr id="313" name="Google Shape;313;p53"/>
          <p:cNvSpPr txBox="1">
            <a:spLocks noGrp="1"/>
          </p:cNvSpPr>
          <p:nvPr>
            <p:ph type="body" idx="1"/>
          </p:nvPr>
        </p:nvSpPr>
        <p:spPr>
          <a:xfrm>
            <a:off x="311700" y="923875"/>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endParaRPr sz="1200" dirty="0">
              <a:solidFill>
                <a:srgbClr val="000000"/>
              </a:solidFill>
            </a:endParaRPr>
          </a:p>
          <a:p>
            <a:pPr marL="0" lvl="0" indent="0" algn="l" rtl="0">
              <a:lnSpc>
                <a:spcPct val="115000"/>
              </a:lnSpc>
              <a:spcBef>
                <a:spcPts val="700"/>
              </a:spcBef>
              <a:spcAft>
                <a:spcPts val="0"/>
              </a:spcAft>
              <a:buSzPts val="500"/>
              <a:buNone/>
            </a:pPr>
            <a:endParaRPr sz="1200" dirty="0">
              <a:solidFill>
                <a:srgbClr val="000000"/>
              </a:solidFill>
            </a:endParaRPr>
          </a:p>
          <a:p>
            <a:pPr marL="114300" lvl="0" indent="0" algn="ctr" rtl="0">
              <a:lnSpc>
                <a:spcPct val="115000"/>
              </a:lnSpc>
              <a:spcBef>
                <a:spcPts val="700"/>
              </a:spcBef>
              <a:spcAft>
                <a:spcPts val="0"/>
              </a:spcAft>
              <a:buSzPts val="500"/>
              <a:buNone/>
            </a:pPr>
            <a:r>
              <a:rPr lang="en" sz="1200" dirty="0">
                <a:solidFill>
                  <a:srgbClr val="000000"/>
                </a:solidFill>
              </a:rPr>
              <a:t>Upload a photo of your sketch on this slide</a:t>
            </a:r>
            <a:endParaRPr sz="1200" dirty="0">
              <a:solidFill>
                <a:srgbClr val="000000"/>
              </a:solidFill>
            </a:endParaRPr>
          </a:p>
        </p:txBody>
      </p:sp>
      <p:pic>
        <p:nvPicPr>
          <p:cNvPr id="3" name="Picture 2" descr="A picture containing text, whiteboard&#10;&#10;Description automatically generated">
            <a:extLst>
              <a:ext uri="{FF2B5EF4-FFF2-40B4-BE49-F238E27FC236}">
                <a16:creationId xmlns:a16="http://schemas.microsoft.com/office/drawing/2014/main" id="{2ABB839E-A762-7CD0-3BFD-5EB41FAE46E2}"/>
              </a:ext>
            </a:extLst>
          </p:cNvPr>
          <p:cNvPicPr>
            <a:picLocks noChangeAspect="1"/>
          </p:cNvPicPr>
          <p:nvPr/>
        </p:nvPicPr>
        <p:blipFill>
          <a:blip r:embed="rId3"/>
          <a:stretch>
            <a:fillRect/>
          </a:stretch>
        </p:blipFill>
        <p:spPr>
          <a:xfrm>
            <a:off x="311700" y="923875"/>
            <a:ext cx="8520600" cy="402020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4"/>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dirty="0"/>
              <a:t>ORDER TRACKING</a:t>
            </a:r>
            <a:endParaRPr sz="3200" dirty="0"/>
          </a:p>
        </p:txBody>
      </p:sp>
      <p:sp>
        <p:nvSpPr>
          <p:cNvPr id="319" name="Google Shape;319;p54"/>
          <p:cNvSpPr txBox="1">
            <a:spLocks noGrp="1"/>
          </p:cNvSpPr>
          <p:nvPr>
            <p:ph type="body" idx="1"/>
          </p:nvPr>
        </p:nvSpPr>
        <p:spPr>
          <a:xfrm>
            <a:off x="311700" y="923875"/>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SzPts val="500"/>
              <a:buNone/>
            </a:pPr>
            <a:endParaRPr sz="1200">
              <a:solidFill>
                <a:srgbClr val="000000"/>
              </a:solidFill>
            </a:endParaRPr>
          </a:p>
          <a:p>
            <a:pPr marL="114300" lvl="0" indent="0" algn="ctr" rtl="0">
              <a:lnSpc>
                <a:spcPct val="115000"/>
              </a:lnSpc>
              <a:spcBef>
                <a:spcPts val="700"/>
              </a:spcBef>
              <a:spcAft>
                <a:spcPts val="0"/>
              </a:spcAft>
              <a:buSzPts val="500"/>
              <a:buNone/>
            </a:pPr>
            <a:endParaRPr sz="1200">
              <a:solidFill>
                <a:srgbClr val="000000"/>
              </a:solidFill>
            </a:endParaRPr>
          </a:p>
          <a:p>
            <a:pPr marL="114300" lvl="0" indent="0" algn="ctr" rtl="0">
              <a:lnSpc>
                <a:spcPct val="115000"/>
              </a:lnSpc>
              <a:spcBef>
                <a:spcPts val="700"/>
              </a:spcBef>
              <a:spcAft>
                <a:spcPts val="0"/>
              </a:spcAft>
              <a:buSzPts val="500"/>
              <a:buNone/>
            </a:pPr>
            <a:endParaRPr sz="1200">
              <a:solidFill>
                <a:srgbClr val="000000"/>
              </a:solidFill>
            </a:endParaRPr>
          </a:p>
          <a:p>
            <a:pPr marL="114300" lvl="0" indent="0" algn="ctr" rtl="0">
              <a:lnSpc>
                <a:spcPct val="115000"/>
              </a:lnSpc>
              <a:spcBef>
                <a:spcPts val="700"/>
              </a:spcBef>
              <a:spcAft>
                <a:spcPts val="0"/>
              </a:spcAft>
              <a:buSzPts val="500"/>
              <a:buNone/>
            </a:pPr>
            <a:endParaRPr sz="1200">
              <a:solidFill>
                <a:srgbClr val="000000"/>
              </a:solidFill>
            </a:endParaRPr>
          </a:p>
          <a:p>
            <a:pPr marL="114300" lvl="0" indent="0" algn="ctr" rtl="0">
              <a:lnSpc>
                <a:spcPct val="115000"/>
              </a:lnSpc>
              <a:spcBef>
                <a:spcPts val="700"/>
              </a:spcBef>
              <a:spcAft>
                <a:spcPts val="0"/>
              </a:spcAft>
              <a:buSzPts val="500"/>
              <a:buNone/>
            </a:pPr>
            <a:endParaRPr sz="1200">
              <a:solidFill>
                <a:srgbClr val="000000"/>
              </a:solidFill>
            </a:endParaRPr>
          </a:p>
          <a:p>
            <a:pPr marL="0" lvl="0" indent="0" algn="l" rtl="0">
              <a:lnSpc>
                <a:spcPct val="115000"/>
              </a:lnSpc>
              <a:spcBef>
                <a:spcPts val="700"/>
              </a:spcBef>
              <a:spcAft>
                <a:spcPts val="0"/>
              </a:spcAft>
              <a:buSzPts val="500"/>
              <a:buNone/>
            </a:pPr>
            <a:endParaRPr sz="1200">
              <a:solidFill>
                <a:srgbClr val="000000"/>
              </a:solidFill>
            </a:endParaRPr>
          </a:p>
          <a:p>
            <a:pPr marL="114300" lvl="0" indent="0" algn="ctr" rtl="0">
              <a:lnSpc>
                <a:spcPct val="115000"/>
              </a:lnSpc>
              <a:spcBef>
                <a:spcPts val="700"/>
              </a:spcBef>
              <a:spcAft>
                <a:spcPts val="0"/>
              </a:spcAft>
              <a:buSzPts val="500"/>
              <a:buNone/>
            </a:pPr>
            <a:r>
              <a:rPr lang="en" sz="1200">
                <a:solidFill>
                  <a:srgbClr val="000000"/>
                </a:solidFill>
              </a:rPr>
              <a:t>Upload a photo of your sketch on this slide</a:t>
            </a:r>
            <a:endParaRPr sz="1200">
              <a:solidFill>
                <a:srgbClr val="000000"/>
              </a:solidFill>
            </a:endParaRPr>
          </a:p>
        </p:txBody>
      </p:sp>
      <p:pic>
        <p:nvPicPr>
          <p:cNvPr id="3" name="Picture 2" descr="Diagram, text&#10;&#10;Description automatically generated">
            <a:extLst>
              <a:ext uri="{FF2B5EF4-FFF2-40B4-BE49-F238E27FC236}">
                <a16:creationId xmlns:a16="http://schemas.microsoft.com/office/drawing/2014/main" id="{33ADFEA1-BBCB-1256-85EC-E6E3132B26BD}"/>
              </a:ext>
            </a:extLst>
          </p:cNvPr>
          <p:cNvPicPr>
            <a:picLocks noChangeAspect="1"/>
          </p:cNvPicPr>
          <p:nvPr/>
        </p:nvPicPr>
        <p:blipFill>
          <a:blip r:embed="rId3"/>
          <a:stretch>
            <a:fillRect/>
          </a:stretch>
        </p:blipFill>
        <p:spPr>
          <a:xfrm>
            <a:off x="311700" y="923875"/>
            <a:ext cx="8520600" cy="4040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5"/>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Set the stage</a:t>
            </a:r>
            <a:endParaRPr sz="500"/>
          </a:p>
        </p:txBody>
      </p:sp>
      <p:sp>
        <p:nvSpPr>
          <p:cNvPr id="167" name="Google Shape;167;p35"/>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500"/>
              <a:buFont typeface="Open Sans"/>
              <a:buNone/>
            </a:pPr>
            <a:r>
              <a:rPr lang="en" sz="700">
                <a:solidFill>
                  <a:schemeClr val="lt1"/>
                </a:solidFill>
              </a:rPr>
              <a:t>© 2019 Udacity.  All rights reserved.</a:t>
            </a:r>
            <a:endParaRPr sz="700">
              <a:solidFill>
                <a:schemeClr val="lt2"/>
              </a:solidFill>
            </a:endParaRPr>
          </a:p>
        </p:txBody>
      </p:sp>
      <p:sp>
        <p:nvSpPr>
          <p:cNvPr id="168" name="Google Shape;168;p35"/>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Set the stage for the Design Sprint by framing the problem</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5"/>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Decide</a:t>
            </a:r>
            <a:endParaRPr sz="500"/>
          </a:p>
        </p:txBody>
      </p:sp>
      <p:sp>
        <p:nvSpPr>
          <p:cNvPr id="325" name="Google Shape;325;p55"/>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Pick the final concept that you develop into a prototype</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7"/>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Decision</a:t>
            </a:r>
            <a:endParaRPr sz="3200"/>
          </a:p>
        </p:txBody>
      </p:sp>
      <p:graphicFrame>
        <p:nvGraphicFramePr>
          <p:cNvPr id="340" name="Google Shape;340;p57"/>
          <p:cNvGraphicFramePr/>
          <p:nvPr>
            <p:extLst>
              <p:ext uri="{D42A27DB-BD31-4B8C-83A1-F6EECF244321}">
                <p14:modId xmlns:p14="http://schemas.microsoft.com/office/powerpoint/2010/main" val="41722190"/>
              </p:ext>
            </p:extLst>
          </p:nvPr>
        </p:nvGraphicFramePr>
        <p:xfrm>
          <a:off x="952500" y="1350688"/>
          <a:ext cx="7239000" cy="2039052"/>
        </p:xfrm>
        <a:graphic>
          <a:graphicData uri="http://schemas.openxmlformats.org/drawingml/2006/table">
            <a:tbl>
              <a:tblPr>
                <a:noFill/>
                <a:tableStyleId>{7AE55EF4-7F78-439B-A7DA-CE35300F280A}</a:tableStyleId>
              </a:tblPr>
              <a:tblGrid>
                <a:gridCol w="2271925">
                  <a:extLst>
                    <a:ext uri="{9D8B030D-6E8A-4147-A177-3AD203B41FA5}">
                      <a16:colId xmlns:a16="http://schemas.microsoft.com/office/drawing/2014/main" val="20000"/>
                    </a:ext>
                  </a:extLst>
                </a:gridCol>
                <a:gridCol w="4967075">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Decision</a:t>
                      </a: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US" sz="1200" u="none" strike="noStrike" cap="none" dirty="0">
                          <a:solidFill>
                            <a:schemeClr val="tx1">
                              <a:lumMod val="50000"/>
                            </a:schemeClr>
                          </a:solidFill>
                          <a:latin typeface="Open Sans"/>
                          <a:ea typeface="Open Sans"/>
                          <a:cs typeface="Open Sans"/>
                          <a:sym typeface="Open Sans"/>
                        </a:rPr>
                        <a:t>Order tracking sketch</a:t>
                      </a:r>
                      <a:endParaRPr sz="1200" u="none" strike="noStrike" cap="none" dirty="0">
                        <a:solidFill>
                          <a:schemeClr val="tx1">
                            <a:lumMod val="50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Rationale</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tx1">
                              <a:lumMod val="50000"/>
                            </a:schemeClr>
                          </a:solidFill>
                          <a:latin typeface="Open Sans"/>
                          <a:ea typeface="Open Sans"/>
                          <a:cs typeface="Open Sans"/>
                          <a:sym typeface="Open Sans"/>
                        </a:rPr>
                        <a:t>The objective is the introduction of a new robotic delivery method that is cheaper and reliable. For that to be achieved, the customer ought to be undoubtedly comfortable with the service rendered hence has to be able to track their order from its infancy to the destination.</a:t>
                      </a:r>
                      <a:endParaRPr sz="1200" u="none" strike="noStrike" cap="none" dirty="0">
                        <a:solidFill>
                          <a:schemeClr val="tx1">
                            <a:lumMod val="50000"/>
                          </a:schemeClr>
                        </a:solidFill>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8"/>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Prototype</a:t>
            </a:r>
            <a:endParaRPr sz="500"/>
          </a:p>
        </p:txBody>
      </p:sp>
      <p:sp>
        <p:nvSpPr>
          <p:cNvPr id="346" name="Google Shape;346;p58"/>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Turn your concept into a realistic, interactive prototype that you will use to validate your assumptions and ideas</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0"/>
          <p:cNvSpPr txBox="1">
            <a:spLocks noGrp="1"/>
          </p:cNvSpPr>
          <p:nvPr>
            <p:ph type="title"/>
          </p:nvPr>
        </p:nvSpPr>
        <p:spPr>
          <a:xfrm>
            <a:off x="365760" y="149352"/>
            <a:ext cx="4800600" cy="5937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2D3D4A"/>
              </a:buClr>
              <a:buSzPts val="500"/>
              <a:buFont typeface="Open Sans"/>
              <a:buNone/>
            </a:pPr>
            <a:r>
              <a:rPr lang="en"/>
              <a:t>Storyboard</a:t>
            </a:r>
            <a:endParaRPr/>
          </a:p>
        </p:txBody>
      </p:sp>
      <p:graphicFrame>
        <p:nvGraphicFramePr>
          <p:cNvPr id="361" name="Google Shape;361;p60"/>
          <p:cNvGraphicFramePr/>
          <p:nvPr>
            <p:extLst>
              <p:ext uri="{D42A27DB-BD31-4B8C-83A1-F6EECF244321}">
                <p14:modId xmlns:p14="http://schemas.microsoft.com/office/powerpoint/2010/main" val="205528319"/>
              </p:ext>
            </p:extLst>
          </p:nvPr>
        </p:nvGraphicFramePr>
        <p:xfrm>
          <a:off x="0" y="886969"/>
          <a:ext cx="8869710" cy="4236740"/>
        </p:xfrm>
        <a:graphic>
          <a:graphicData uri="http://schemas.openxmlformats.org/drawingml/2006/table">
            <a:tbl>
              <a:tblPr firstRow="1" bandRow="1">
                <a:noFill/>
                <a:tableStyleId>{7AE55EF4-7F78-439B-A7DA-CE35300F280A}</a:tableStyleId>
              </a:tblPr>
              <a:tblGrid>
                <a:gridCol w="2956570">
                  <a:extLst>
                    <a:ext uri="{9D8B030D-6E8A-4147-A177-3AD203B41FA5}">
                      <a16:colId xmlns:a16="http://schemas.microsoft.com/office/drawing/2014/main" val="20000"/>
                    </a:ext>
                  </a:extLst>
                </a:gridCol>
                <a:gridCol w="2956570">
                  <a:extLst>
                    <a:ext uri="{9D8B030D-6E8A-4147-A177-3AD203B41FA5}">
                      <a16:colId xmlns:a16="http://schemas.microsoft.com/office/drawing/2014/main" val="20001"/>
                    </a:ext>
                  </a:extLst>
                </a:gridCol>
                <a:gridCol w="2956570">
                  <a:extLst>
                    <a:ext uri="{9D8B030D-6E8A-4147-A177-3AD203B41FA5}">
                      <a16:colId xmlns:a16="http://schemas.microsoft.com/office/drawing/2014/main" val="20002"/>
                    </a:ext>
                  </a:extLst>
                </a:gridCol>
              </a:tblGrid>
              <a:tr h="2834410">
                <a:tc>
                  <a:txBody>
                    <a:bodyPr/>
                    <a:lstStyle/>
                    <a:p>
                      <a:pPr marL="0" marR="0" lvl="0" indent="0" algn="l" rtl="0">
                        <a:lnSpc>
                          <a:spcPct val="100000"/>
                        </a:lnSpc>
                        <a:spcBef>
                          <a:spcPts val="0"/>
                        </a:spcBef>
                        <a:spcAft>
                          <a:spcPts val="0"/>
                        </a:spcAft>
                        <a:buNone/>
                      </a:pP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extLst>
                  <a:ext uri="{0D108BD9-81ED-4DB2-BD59-A6C34878D82A}">
                    <a16:rowId xmlns:a16="http://schemas.microsoft.com/office/drawing/2014/main" val="10000"/>
                  </a:ext>
                </a:extLst>
              </a:tr>
              <a:tr h="1272770">
                <a:tc>
                  <a:txBody>
                    <a:bodyPr/>
                    <a:lstStyle/>
                    <a:p>
                      <a:pPr marL="0" marR="0" lvl="0" indent="0" algn="l" rtl="0">
                        <a:lnSpc>
                          <a:spcPct val="100000"/>
                        </a:lnSpc>
                        <a:spcBef>
                          <a:spcPts val="0"/>
                        </a:spcBef>
                        <a:spcAft>
                          <a:spcPts val="0"/>
                        </a:spcAft>
                        <a:buNone/>
                      </a:pPr>
                      <a:r>
                        <a:rPr lang="en-US" sz="1400" u="none" strike="noStrike" cap="none" dirty="0"/>
                        <a:t>Dave, a full-time student and working professional is fascinated about using multiple means to balance hid busy schedule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Due to his busy schedule, he likes to use online services to order food to make his days more profitable.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Unfortunately, irrespective of the online services provided, poor customer services are significantly high due to high operation fees, tips and occasional delays in deliveries. </a:t>
                      </a:r>
                      <a:endParaRPr sz="1400" u="none" strike="noStrike" cap="none" dirty="0"/>
                    </a:p>
                  </a:txBody>
                  <a:tcPr marL="91450" marR="91450" marT="45725" marB="45725"/>
                </a:tc>
                <a:extLst>
                  <a:ext uri="{0D108BD9-81ED-4DB2-BD59-A6C34878D82A}">
                    <a16:rowId xmlns:a16="http://schemas.microsoft.com/office/drawing/2014/main" val="10001"/>
                  </a:ext>
                </a:extLst>
              </a:tr>
            </a:tbl>
          </a:graphicData>
        </a:graphic>
      </p:graphicFrame>
      <p:pic>
        <p:nvPicPr>
          <p:cNvPr id="3" name="Picture 2" descr="A person wearing a blue shirt and yellow tie&#10;&#10;Description automatically generated with low confidence">
            <a:extLst>
              <a:ext uri="{FF2B5EF4-FFF2-40B4-BE49-F238E27FC236}">
                <a16:creationId xmlns:a16="http://schemas.microsoft.com/office/drawing/2014/main" id="{C262AD82-8975-223B-5DC2-C7DEC2F5C9FF}"/>
              </a:ext>
            </a:extLst>
          </p:cNvPr>
          <p:cNvPicPr>
            <a:picLocks noChangeAspect="1"/>
          </p:cNvPicPr>
          <p:nvPr/>
        </p:nvPicPr>
        <p:blipFill>
          <a:blip r:embed="rId3"/>
          <a:stretch>
            <a:fillRect/>
          </a:stretch>
        </p:blipFill>
        <p:spPr>
          <a:xfrm>
            <a:off x="2598694" y="-646901"/>
            <a:ext cx="198174" cy="237913"/>
          </a:xfrm>
          <a:prstGeom prst="rect">
            <a:avLst/>
          </a:prstGeom>
        </p:spPr>
      </p:pic>
      <p:pic>
        <p:nvPicPr>
          <p:cNvPr id="5" name="Picture 4" descr="Icon&#10;&#10;Description automatically generated">
            <a:extLst>
              <a:ext uri="{FF2B5EF4-FFF2-40B4-BE49-F238E27FC236}">
                <a16:creationId xmlns:a16="http://schemas.microsoft.com/office/drawing/2014/main" id="{6CE1DB26-2FE2-E5B0-DA83-5C2D8926FAE8}"/>
              </a:ext>
            </a:extLst>
          </p:cNvPr>
          <p:cNvPicPr>
            <a:picLocks noChangeAspect="1"/>
          </p:cNvPicPr>
          <p:nvPr/>
        </p:nvPicPr>
        <p:blipFill>
          <a:blip r:embed="rId4"/>
          <a:stretch>
            <a:fillRect/>
          </a:stretch>
        </p:blipFill>
        <p:spPr>
          <a:xfrm>
            <a:off x="2350931" y="-592008"/>
            <a:ext cx="334648" cy="188240"/>
          </a:xfrm>
          <a:prstGeom prst="rect">
            <a:avLst/>
          </a:prstGeom>
        </p:spPr>
      </p:pic>
      <p:pic>
        <p:nvPicPr>
          <p:cNvPr id="7" name="Picture 6" descr="Shape, circle&#10;&#10;Description automatically generated">
            <a:extLst>
              <a:ext uri="{FF2B5EF4-FFF2-40B4-BE49-F238E27FC236}">
                <a16:creationId xmlns:a16="http://schemas.microsoft.com/office/drawing/2014/main" id="{6A256317-8474-ADEA-E13C-9D45D545B52A}"/>
              </a:ext>
            </a:extLst>
          </p:cNvPr>
          <p:cNvPicPr>
            <a:picLocks noChangeAspect="1"/>
          </p:cNvPicPr>
          <p:nvPr/>
        </p:nvPicPr>
        <p:blipFill>
          <a:blip r:embed="rId5"/>
          <a:stretch>
            <a:fillRect/>
          </a:stretch>
        </p:blipFill>
        <p:spPr>
          <a:xfrm>
            <a:off x="1184527" y="984052"/>
            <a:ext cx="854598" cy="882373"/>
          </a:xfrm>
          <a:prstGeom prst="rect">
            <a:avLst/>
          </a:prstGeom>
        </p:spPr>
      </p:pic>
      <p:pic>
        <p:nvPicPr>
          <p:cNvPr id="9" name="Picture 8" descr="A person wearing a blue shirt and yellow tie&#10;&#10;Description automatically generated with low confidence">
            <a:extLst>
              <a:ext uri="{FF2B5EF4-FFF2-40B4-BE49-F238E27FC236}">
                <a16:creationId xmlns:a16="http://schemas.microsoft.com/office/drawing/2014/main" id="{4AB55E1D-EB64-46C6-E306-80D57E26F97A}"/>
              </a:ext>
            </a:extLst>
          </p:cNvPr>
          <p:cNvPicPr>
            <a:picLocks noChangeAspect="1"/>
          </p:cNvPicPr>
          <p:nvPr/>
        </p:nvPicPr>
        <p:blipFill>
          <a:blip r:embed="rId3"/>
          <a:stretch>
            <a:fillRect/>
          </a:stretch>
        </p:blipFill>
        <p:spPr>
          <a:xfrm>
            <a:off x="0" y="1591733"/>
            <a:ext cx="1444978" cy="1791040"/>
          </a:xfrm>
          <a:prstGeom prst="rect">
            <a:avLst/>
          </a:prstGeom>
        </p:spPr>
      </p:pic>
      <p:pic>
        <p:nvPicPr>
          <p:cNvPr id="11" name="Picture 10" descr="Icon&#10;&#10;Description automatically generated">
            <a:extLst>
              <a:ext uri="{FF2B5EF4-FFF2-40B4-BE49-F238E27FC236}">
                <a16:creationId xmlns:a16="http://schemas.microsoft.com/office/drawing/2014/main" id="{CD56C0F4-758D-B895-0436-9B04DD5CEA14}"/>
              </a:ext>
            </a:extLst>
          </p:cNvPr>
          <p:cNvPicPr>
            <a:picLocks noChangeAspect="1"/>
          </p:cNvPicPr>
          <p:nvPr/>
        </p:nvPicPr>
        <p:blipFill>
          <a:blip r:embed="rId4"/>
          <a:stretch>
            <a:fillRect/>
          </a:stretch>
        </p:blipFill>
        <p:spPr>
          <a:xfrm>
            <a:off x="1273932" y="1978876"/>
            <a:ext cx="1530387" cy="109728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4B743E2D-675A-3ECE-F2C6-2CC720DEA7AE}"/>
              </a:ext>
            </a:extLst>
          </p:cNvPr>
          <p:cNvPicPr>
            <a:picLocks noChangeAspect="1"/>
          </p:cNvPicPr>
          <p:nvPr/>
        </p:nvPicPr>
        <p:blipFill>
          <a:blip r:embed="rId6"/>
          <a:stretch>
            <a:fillRect/>
          </a:stretch>
        </p:blipFill>
        <p:spPr>
          <a:xfrm>
            <a:off x="4959837" y="2243926"/>
            <a:ext cx="752341" cy="1035744"/>
          </a:xfrm>
          <a:prstGeom prst="rect">
            <a:avLst/>
          </a:prstGeom>
        </p:spPr>
      </p:pic>
      <p:pic>
        <p:nvPicPr>
          <p:cNvPr id="19" name="Picture 18" descr="Icon&#10;&#10;Description automatically generated">
            <a:extLst>
              <a:ext uri="{FF2B5EF4-FFF2-40B4-BE49-F238E27FC236}">
                <a16:creationId xmlns:a16="http://schemas.microsoft.com/office/drawing/2014/main" id="{ACBC19F7-3F17-4166-50F6-095A9504421F}"/>
              </a:ext>
            </a:extLst>
          </p:cNvPr>
          <p:cNvPicPr>
            <a:picLocks noChangeAspect="1"/>
          </p:cNvPicPr>
          <p:nvPr/>
        </p:nvPicPr>
        <p:blipFill>
          <a:blip r:embed="rId7"/>
          <a:stretch>
            <a:fillRect/>
          </a:stretch>
        </p:blipFill>
        <p:spPr>
          <a:xfrm>
            <a:off x="4133411" y="956987"/>
            <a:ext cx="877177" cy="877177"/>
          </a:xfrm>
          <a:prstGeom prst="rect">
            <a:avLst/>
          </a:prstGeom>
        </p:spPr>
      </p:pic>
      <p:pic>
        <p:nvPicPr>
          <p:cNvPr id="21" name="Picture 20" descr="A person in a blue shirt&#10;&#10;Description automatically generated with medium confidence">
            <a:extLst>
              <a:ext uri="{FF2B5EF4-FFF2-40B4-BE49-F238E27FC236}">
                <a16:creationId xmlns:a16="http://schemas.microsoft.com/office/drawing/2014/main" id="{47CC2818-CF47-1C27-78A1-B78DD036E844}"/>
              </a:ext>
            </a:extLst>
          </p:cNvPr>
          <p:cNvPicPr>
            <a:picLocks noChangeAspect="1"/>
          </p:cNvPicPr>
          <p:nvPr/>
        </p:nvPicPr>
        <p:blipFill>
          <a:blip r:embed="rId8"/>
          <a:stretch>
            <a:fillRect/>
          </a:stretch>
        </p:blipFill>
        <p:spPr>
          <a:xfrm>
            <a:off x="3054294" y="1672259"/>
            <a:ext cx="1368962" cy="1710514"/>
          </a:xfrm>
          <a:prstGeom prst="rect">
            <a:avLst/>
          </a:prstGeom>
        </p:spPr>
      </p:pic>
      <p:pic>
        <p:nvPicPr>
          <p:cNvPr id="23" name="Picture 22" descr="A person in a blue shirt&#10;&#10;Description automatically generated with low confidence">
            <a:extLst>
              <a:ext uri="{FF2B5EF4-FFF2-40B4-BE49-F238E27FC236}">
                <a16:creationId xmlns:a16="http://schemas.microsoft.com/office/drawing/2014/main" id="{2E8302DC-9885-C2E7-546C-06EAF169C063}"/>
              </a:ext>
            </a:extLst>
          </p:cNvPr>
          <p:cNvPicPr>
            <a:picLocks noChangeAspect="1"/>
          </p:cNvPicPr>
          <p:nvPr/>
        </p:nvPicPr>
        <p:blipFill>
          <a:blip r:embed="rId9"/>
          <a:stretch>
            <a:fillRect/>
          </a:stretch>
        </p:blipFill>
        <p:spPr>
          <a:xfrm>
            <a:off x="5949244" y="1672258"/>
            <a:ext cx="1286934" cy="1710515"/>
          </a:xfrm>
          <a:prstGeom prst="rect">
            <a:avLst/>
          </a:prstGeom>
        </p:spPr>
      </p:pic>
      <p:pic>
        <p:nvPicPr>
          <p:cNvPr id="25" name="Picture 24" descr="Shape, circle&#10;&#10;Description automatically generated">
            <a:extLst>
              <a:ext uri="{FF2B5EF4-FFF2-40B4-BE49-F238E27FC236}">
                <a16:creationId xmlns:a16="http://schemas.microsoft.com/office/drawing/2014/main" id="{FEEF7F5F-2140-0808-C893-CCA269961FD6}"/>
              </a:ext>
            </a:extLst>
          </p:cNvPr>
          <p:cNvPicPr>
            <a:picLocks noChangeAspect="1"/>
          </p:cNvPicPr>
          <p:nvPr/>
        </p:nvPicPr>
        <p:blipFill>
          <a:blip r:embed="rId5"/>
          <a:stretch>
            <a:fillRect/>
          </a:stretch>
        </p:blipFill>
        <p:spPr>
          <a:xfrm>
            <a:off x="6808879" y="956987"/>
            <a:ext cx="854598" cy="882373"/>
          </a:xfrm>
          <a:prstGeom prst="rect">
            <a:avLst/>
          </a:prstGeom>
        </p:spPr>
      </p:pic>
      <p:pic>
        <p:nvPicPr>
          <p:cNvPr id="27" name="Picture 26" descr="Text, whiteboard&#10;&#10;Description automatically generated">
            <a:extLst>
              <a:ext uri="{FF2B5EF4-FFF2-40B4-BE49-F238E27FC236}">
                <a16:creationId xmlns:a16="http://schemas.microsoft.com/office/drawing/2014/main" id="{E8B83A43-832D-354F-EDF8-6B19286EE9B3}"/>
              </a:ext>
            </a:extLst>
          </p:cNvPr>
          <p:cNvPicPr>
            <a:picLocks noChangeAspect="1"/>
          </p:cNvPicPr>
          <p:nvPr/>
        </p:nvPicPr>
        <p:blipFill>
          <a:blip r:embed="rId10"/>
          <a:stretch>
            <a:fillRect/>
          </a:stretch>
        </p:blipFill>
        <p:spPr>
          <a:xfrm>
            <a:off x="7245941" y="1735205"/>
            <a:ext cx="1566214" cy="882374"/>
          </a:xfrm>
          <a:prstGeom prst="rect">
            <a:avLst/>
          </a:prstGeom>
        </p:spPr>
      </p:pic>
      <p:pic>
        <p:nvPicPr>
          <p:cNvPr id="31" name="Picture 30" descr="Calendar&#10;&#10;Description automatically generated">
            <a:extLst>
              <a:ext uri="{FF2B5EF4-FFF2-40B4-BE49-F238E27FC236}">
                <a16:creationId xmlns:a16="http://schemas.microsoft.com/office/drawing/2014/main" id="{2BF10C18-9BE3-3322-7D59-A16B73BCBDBC}"/>
              </a:ext>
            </a:extLst>
          </p:cNvPr>
          <p:cNvPicPr>
            <a:picLocks noChangeAspect="1"/>
          </p:cNvPicPr>
          <p:nvPr/>
        </p:nvPicPr>
        <p:blipFill>
          <a:blip r:embed="rId11"/>
          <a:stretch>
            <a:fillRect/>
          </a:stretch>
        </p:blipFill>
        <p:spPr>
          <a:xfrm>
            <a:off x="7473244" y="2617578"/>
            <a:ext cx="1064997" cy="77821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graphicFrame>
        <p:nvGraphicFramePr>
          <p:cNvPr id="367" name="Google Shape;367;p61"/>
          <p:cNvGraphicFramePr/>
          <p:nvPr>
            <p:extLst>
              <p:ext uri="{D42A27DB-BD31-4B8C-83A1-F6EECF244321}">
                <p14:modId xmlns:p14="http://schemas.microsoft.com/office/powerpoint/2010/main" val="3286693250"/>
              </p:ext>
            </p:extLst>
          </p:nvPr>
        </p:nvGraphicFramePr>
        <p:xfrm>
          <a:off x="101600" y="146756"/>
          <a:ext cx="8768109" cy="5090180"/>
        </p:xfrm>
        <a:graphic>
          <a:graphicData uri="http://schemas.openxmlformats.org/drawingml/2006/table">
            <a:tbl>
              <a:tblPr firstRow="1" bandRow="1">
                <a:noFill/>
                <a:tableStyleId>{7AE55EF4-7F78-439B-A7DA-CE35300F280A}</a:tableStyleId>
              </a:tblPr>
              <a:tblGrid>
                <a:gridCol w="2922703">
                  <a:extLst>
                    <a:ext uri="{9D8B030D-6E8A-4147-A177-3AD203B41FA5}">
                      <a16:colId xmlns:a16="http://schemas.microsoft.com/office/drawing/2014/main" val="20000"/>
                    </a:ext>
                  </a:extLst>
                </a:gridCol>
                <a:gridCol w="2922703">
                  <a:extLst>
                    <a:ext uri="{9D8B030D-6E8A-4147-A177-3AD203B41FA5}">
                      <a16:colId xmlns:a16="http://schemas.microsoft.com/office/drawing/2014/main" val="20001"/>
                    </a:ext>
                  </a:extLst>
                </a:gridCol>
                <a:gridCol w="2922703">
                  <a:extLst>
                    <a:ext uri="{9D8B030D-6E8A-4147-A177-3AD203B41FA5}">
                      <a16:colId xmlns:a16="http://schemas.microsoft.com/office/drawing/2014/main" val="20002"/>
                    </a:ext>
                  </a:extLst>
                </a:gridCol>
              </a:tblGrid>
              <a:tr h="2656065">
                <a:tc>
                  <a:txBody>
                    <a:bodyPr/>
                    <a:lstStyle/>
                    <a:p>
                      <a:pPr marL="0" marR="0" lvl="0" indent="0" algn="l" rtl="0">
                        <a:lnSpc>
                          <a:spcPct val="100000"/>
                        </a:lnSpc>
                        <a:spcBef>
                          <a:spcPts val="0"/>
                        </a:spcBef>
                        <a:spcAft>
                          <a:spcPts val="0"/>
                        </a:spcAft>
                        <a:buNone/>
                      </a:pP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br>
                        <a:rPr lang="en" sz="1400" u="none" strike="noStrike" cap="none" dirty="0"/>
                      </a:b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extLst>
                  <a:ext uri="{0D108BD9-81ED-4DB2-BD59-A6C34878D82A}">
                    <a16:rowId xmlns:a16="http://schemas.microsoft.com/office/drawing/2014/main" val="10000"/>
                  </a:ext>
                </a:extLst>
              </a:tr>
              <a:tr h="2062690">
                <a:tc>
                  <a:txBody>
                    <a:bodyPr/>
                    <a:lstStyle/>
                    <a:p>
                      <a:pPr marL="0" marR="0" lvl="0" indent="0" algn="l" rtl="0">
                        <a:lnSpc>
                          <a:spcPct val="100000"/>
                        </a:lnSpc>
                        <a:spcBef>
                          <a:spcPts val="0"/>
                        </a:spcBef>
                        <a:spcAft>
                          <a:spcPts val="0"/>
                        </a:spcAft>
                        <a:buNone/>
                      </a:pPr>
                      <a:r>
                        <a:rPr lang="en-US" sz="1400" u="none" strike="noStrike" cap="none" dirty="0"/>
                        <a:t>He was introduced by his roommate to the new online food delivery service provided by DoorDash where food is delivered within a two-mile radius at an affordable price by robotic vehicles, RoboDash, with a 100% on-time delivery guarantee.</a:t>
                      </a:r>
                      <a:br>
                        <a:rPr lang="en" sz="1400" u="none" strike="noStrike" cap="none" dirty="0"/>
                      </a:br>
                      <a:br>
                        <a:rPr lang="en" sz="1400" u="none" strike="noStrike" cap="none" dirty="0"/>
                      </a:b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Dave is fascinated by the idea and decides to download the app, sign up, and tries for himself since he lives within a 2-mile radius of most food businesses.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He tries the service and is amazed at how time-saving and excellent customer service is provided. Dave further decides to add the RoboDash as an automated continued service.</a:t>
                      </a:r>
                      <a:endParaRPr sz="1400" u="none" strike="noStrike" cap="none" dirty="0"/>
                    </a:p>
                  </a:txBody>
                  <a:tcPr marL="91450" marR="91450" marT="45725" marB="45725"/>
                </a:tc>
                <a:extLst>
                  <a:ext uri="{0D108BD9-81ED-4DB2-BD59-A6C34878D82A}">
                    <a16:rowId xmlns:a16="http://schemas.microsoft.com/office/drawing/2014/main" val="10001"/>
                  </a:ext>
                </a:extLst>
              </a:tr>
            </a:tbl>
          </a:graphicData>
        </a:graphic>
      </p:graphicFrame>
      <p:pic>
        <p:nvPicPr>
          <p:cNvPr id="9" name="Picture 8" descr="Graphical user interface&#10;&#10;Description automatically generated">
            <a:extLst>
              <a:ext uri="{FF2B5EF4-FFF2-40B4-BE49-F238E27FC236}">
                <a16:creationId xmlns:a16="http://schemas.microsoft.com/office/drawing/2014/main" id="{F9E7E868-003E-587A-C987-C06DD9ACA9AB}"/>
              </a:ext>
            </a:extLst>
          </p:cNvPr>
          <p:cNvPicPr>
            <a:picLocks noChangeAspect="1"/>
          </p:cNvPicPr>
          <p:nvPr/>
        </p:nvPicPr>
        <p:blipFill>
          <a:blip r:embed="rId3"/>
          <a:stretch>
            <a:fillRect/>
          </a:stretch>
        </p:blipFill>
        <p:spPr>
          <a:xfrm>
            <a:off x="101599" y="201967"/>
            <a:ext cx="2630311" cy="1185334"/>
          </a:xfrm>
          <a:prstGeom prst="rect">
            <a:avLst/>
          </a:prstGeom>
        </p:spPr>
      </p:pic>
      <p:pic>
        <p:nvPicPr>
          <p:cNvPr id="11" name="Picture 10" descr="Shape, arrow&#10;&#10;Description automatically generated">
            <a:extLst>
              <a:ext uri="{FF2B5EF4-FFF2-40B4-BE49-F238E27FC236}">
                <a16:creationId xmlns:a16="http://schemas.microsoft.com/office/drawing/2014/main" id="{F9FFE5A2-52EF-D572-4895-70189B887226}"/>
              </a:ext>
            </a:extLst>
          </p:cNvPr>
          <p:cNvPicPr>
            <a:picLocks noChangeAspect="1"/>
          </p:cNvPicPr>
          <p:nvPr/>
        </p:nvPicPr>
        <p:blipFill>
          <a:blip r:embed="rId4"/>
          <a:stretch>
            <a:fillRect/>
          </a:stretch>
        </p:blipFill>
        <p:spPr>
          <a:xfrm>
            <a:off x="1269998" y="1442512"/>
            <a:ext cx="293511" cy="317323"/>
          </a:xfrm>
          <a:prstGeom prst="rect">
            <a:avLst/>
          </a:prstGeom>
        </p:spPr>
      </p:pic>
      <p:pic>
        <p:nvPicPr>
          <p:cNvPr id="17" name="Picture 16" descr="Diagram&#10;&#10;Description automatically generated with low confidence">
            <a:extLst>
              <a:ext uri="{FF2B5EF4-FFF2-40B4-BE49-F238E27FC236}">
                <a16:creationId xmlns:a16="http://schemas.microsoft.com/office/drawing/2014/main" id="{C033B3A1-31D5-9D07-D830-8C6A14EDA79C}"/>
              </a:ext>
            </a:extLst>
          </p:cNvPr>
          <p:cNvPicPr>
            <a:picLocks noChangeAspect="1"/>
          </p:cNvPicPr>
          <p:nvPr/>
        </p:nvPicPr>
        <p:blipFill>
          <a:blip r:embed="rId5"/>
          <a:stretch>
            <a:fillRect/>
          </a:stretch>
        </p:blipFill>
        <p:spPr>
          <a:xfrm>
            <a:off x="191911" y="1815046"/>
            <a:ext cx="2539999" cy="1041043"/>
          </a:xfrm>
          <a:prstGeom prst="rect">
            <a:avLst/>
          </a:prstGeom>
        </p:spPr>
      </p:pic>
      <p:pic>
        <p:nvPicPr>
          <p:cNvPr id="19" name="Picture 18" descr="A person holding a phone&#10;&#10;Description automatically generated with low confidence">
            <a:extLst>
              <a:ext uri="{FF2B5EF4-FFF2-40B4-BE49-F238E27FC236}">
                <a16:creationId xmlns:a16="http://schemas.microsoft.com/office/drawing/2014/main" id="{4F19194D-0DF8-54D8-DF0D-F9B941A4752A}"/>
              </a:ext>
            </a:extLst>
          </p:cNvPr>
          <p:cNvPicPr>
            <a:picLocks noChangeAspect="1"/>
          </p:cNvPicPr>
          <p:nvPr/>
        </p:nvPicPr>
        <p:blipFill>
          <a:blip r:embed="rId6"/>
          <a:stretch>
            <a:fillRect/>
          </a:stretch>
        </p:blipFill>
        <p:spPr>
          <a:xfrm>
            <a:off x="3070578" y="509824"/>
            <a:ext cx="1106311" cy="1865376"/>
          </a:xfrm>
          <a:prstGeom prst="rect">
            <a:avLst/>
          </a:prstGeom>
        </p:spPr>
      </p:pic>
      <p:pic>
        <p:nvPicPr>
          <p:cNvPr id="21" name="Picture 20" descr="A green and white logo&#10;&#10;Description automatically generated with low confidence">
            <a:extLst>
              <a:ext uri="{FF2B5EF4-FFF2-40B4-BE49-F238E27FC236}">
                <a16:creationId xmlns:a16="http://schemas.microsoft.com/office/drawing/2014/main" id="{00140316-FF45-FD00-89C6-50C96783C619}"/>
              </a:ext>
            </a:extLst>
          </p:cNvPr>
          <p:cNvPicPr>
            <a:picLocks noChangeAspect="1"/>
          </p:cNvPicPr>
          <p:nvPr/>
        </p:nvPicPr>
        <p:blipFill>
          <a:blip r:embed="rId7"/>
          <a:stretch>
            <a:fillRect/>
          </a:stretch>
        </p:blipFill>
        <p:spPr>
          <a:xfrm>
            <a:off x="4109361" y="1009123"/>
            <a:ext cx="462640" cy="756356"/>
          </a:xfrm>
          <a:prstGeom prst="rect">
            <a:avLst/>
          </a:prstGeom>
        </p:spPr>
      </p:pic>
      <p:pic>
        <p:nvPicPr>
          <p:cNvPr id="23" name="Picture 22" descr="Graphical user interface, application&#10;&#10;Description automatically generated">
            <a:extLst>
              <a:ext uri="{FF2B5EF4-FFF2-40B4-BE49-F238E27FC236}">
                <a16:creationId xmlns:a16="http://schemas.microsoft.com/office/drawing/2014/main" id="{547662DB-EEC8-2E38-B240-BE2EE1B76A87}"/>
              </a:ext>
            </a:extLst>
          </p:cNvPr>
          <p:cNvPicPr>
            <a:picLocks noChangeAspect="1"/>
          </p:cNvPicPr>
          <p:nvPr/>
        </p:nvPicPr>
        <p:blipFill>
          <a:blip r:embed="rId8"/>
          <a:stretch>
            <a:fillRect/>
          </a:stretch>
        </p:blipFill>
        <p:spPr>
          <a:xfrm>
            <a:off x="4608680" y="507383"/>
            <a:ext cx="1238963" cy="1759835"/>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6862A13D-C336-DC98-D36F-DF6924DAF7DB}"/>
              </a:ext>
            </a:extLst>
          </p:cNvPr>
          <p:cNvPicPr>
            <a:picLocks noChangeAspect="1"/>
          </p:cNvPicPr>
          <p:nvPr/>
        </p:nvPicPr>
        <p:blipFill>
          <a:blip r:embed="rId9"/>
          <a:stretch>
            <a:fillRect/>
          </a:stretch>
        </p:blipFill>
        <p:spPr>
          <a:xfrm>
            <a:off x="7724413" y="778933"/>
            <a:ext cx="1035765" cy="1265934"/>
          </a:xfrm>
          <a:prstGeom prst="rect">
            <a:avLst/>
          </a:prstGeom>
        </p:spPr>
      </p:pic>
      <p:pic>
        <p:nvPicPr>
          <p:cNvPr id="27" name="Picture 26" descr="A person wearing a blue shirt and yellow tie&#10;&#10;Description automatically generated with low confidence">
            <a:extLst>
              <a:ext uri="{FF2B5EF4-FFF2-40B4-BE49-F238E27FC236}">
                <a16:creationId xmlns:a16="http://schemas.microsoft.com/office/drawing/2014/main" id="{064CF8E8-1181-6C1D-7E0A-8CDD9D73AAC1}"/>
              </a:ext>
            </a:extLst>
          </p:cNvPr>
          <p:cNvPicPr>
            <a:picLocks noChangeAspect="1"/>
          </p:cNvPicPr>
          <p:nvPr/>
        </p:nvPicPr>
        <p:blipFill>
          <a:blip r:embed="rId10"/>
          <a:stretch>
            <a:fillRect/>
          </a:stretch>
        </p:blipFill>
        <p:spPr>
          <a:xfrm>
            <a:off x="6053659" y="470190"/>
            <a:ext cx="1670754" cy="1905009"/>
          </a:xfrm>
          <a:prstGeom prst="rect">
            <a:avLst/>
          </a:prstGeom>
        </p:spPr>
      </p:pic>
    </p:spTree>
    <p:extLst>
      <p:ext uri="{BB962C8B-B14F-4D97-AF65-F5344CB8AC3E}">
        <p14:creationId xmlns:p14="http://schemas.microsoft.com/office/powerpoint/2010/main" val="180735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3"/>
          <p:cNvSpPr txBox="1">
            <a:spLocks noGrp="1"/>
          </p:cNvSpPr>
          <p:nvPr>
            <p:ph type="title"/>
          </p:nvPr>
        </p:nvSpPr>
        <p:spPr>
          <a:xfrm>
            <a:off x="311700" y="82594"/>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dirty="0"/>
              <a:t>Prototype</a:t>
            </a:r>
            <a:endParaRPr sz="3200" dirty="0"/>
          </a:p>
        </p:txBody>
      </p:sp>
      <p:sp>
        <p:nvSpPr>
          <p:cNvPr id="382" name="Google Shape;382;p63"/>
          <p:cNvSpPr txBox="1"/>
          <p:nvPr/>
        </p:nvSpPr>
        <p:spPr>
          <a:xfrm>
            <a:off x="7117013" y="3011975"/>
            <a:ext cx="1009500" cy="44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Open Sans"/>
                <a:ea typeface="Open Sans"/>
                <a:cs typeface="Open Sans"/>
                <a:sym typeface="Open Sans"/>
              </a:rPr>
              <a:t>Link your prototype</a:t>
            </a:r>
            <a:endParaRPr sz="800" b="0" i="0" u="none" strike="noStrike" cap="none">
              <a:solidFill>
                <a:srgbClr val="000000"/>
              </a:solidFill>
              <a:latin typeface="Open Sans"/>
              <a:ea typeface="Open Sans"/>
              <a:cs typeface="Open Sans"/>
              <a:sym typeface="Open Sans"/>
            </a:endParaRPr>
          </a:p>
        </p:txBody>
      </p:sp>
      <p:pic>
        <p:nvPicPr>
          <p:cNvPr id="383" name="Google Shape;383;p63">
            <a:hlinkClick r:id="rId3"/>
          </p:cNvPr>
          <p:cNvPicPr preferRelativeResize="0"/>
          <p:nvPr/>
        </p:nvPicPr>
        <p:blipFill rotWithShape="1">
          <a:blip r:embed="rId4">
            <a:alphaModFix/>
          </a:blip>
          <a:srcRect/>
          <a:stretch/>
        </p:blipFill>
        <p:spPr>
          <a:xfrm>
            <a:off x="6679500" y="1629488"/>
            <a:ext cx="1884525" cy="1884525"/>
          </a:xfrm>
          <a:prstGeom prst="rect">
            <a:avLst/>
          </a:prstGeom>
          <a:noFill/>
          <a:ln>
            <a:noFill/>
          </a:ln>
        </p:spPr>
      </p:pic>
      <p:graphicFrame>
        <p:nvGraphicFramePr>
          <p:cNvPr id="384" name="Google Shape;384;p63"/>
          <p:cNvGraphicFramePr/>
          <p:nvPr>
            <p:extLst>
              <p:ext uri="{D42A27DB-BD31-4B8C-83A1-F6EECF244321}">
                <p14:modId xmlns:p14="http://schemas.microsoft.com/office/powerpoint/2010/main" val="1871477146"/>
              </p:ext>
            </p:extLst>
          </p:nvPr>
        </p:nvGraphicFramePr>
        <p:xfrm>
          <a:off x="311700" y="655294"/>
          <a:ext cx="6476850" cy="4492662"/>
        </p:xfrm>
        <a:graphic>
          <a:graphicData uri="http://schemas.openxmlformats.org/drawingml/2006/table">
            <a:tbl>
              <a:tblPr>
                <a:noFill/>
                <a:tableStyleId>{7AE55EF4-7F78-439B-A7DA-CE35300F280A}</a:tableStyleId>
              </a:tblPr>
              <a:tblGrid>
                <a:gridCol w="1965300">
                  <a:extLst>
                    <a:ext uri="{9D8B030D-6E8A-4147-A177-3AD203B41FA5}">
                      <a16:colId xmlns:a16="http://schemas.microsoft.com/office/drawing/2014/main" val="20000"/>
                    </a:ext>
                  </a:extLst>
                </a:gridCol>
                <a:gridCol w="4511550">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a:solidFill>
                            <a:srgbClr val="FFFFFF"/>
                          </a:solidFill>
                        </a:rPr>
                        <a:t>Description</a:t>
                      </a:r>
                      <a:endParaRPr sz="1400" u="none" strike="noStrike" cap="none" dirty="0">
                        <a:solidFill>
                          <a:srgbClr val="FFFFFF"/>
                        </a:solidFill>
                      </a:endParaRPr>
                    </a:p>
                    <a:p>
                      <a:pPr marL="457200" marR="0" lvl="0" indent="-292100" algn="l" rtl="0">
                        <a:lnSpc>
                          <a:spcPct val="100000"/>
                        </a:lnSpc>
                        <a:spcBef>
                          <a:spcPts val="0"/>
                        </a:spcBef>
                        <a:spcAft>
                          <a:spcPts val="0"/>
                        </a:spcAft>
                        <a:buClr>
                          <a:srgbClr val="FFFFFF"/>
                        </a:buClr>
                        <a:buSzPts val="1000"/>
                        <a:buFont typeface="Arial"/>
                        <a:buChar char="●"/>
                      </a:pPr>
                      <a:r>
                        <a:rPr lang="en" sz="1000" u="none" strike="noStrike" cap="none" dirty="0">
                          <a:solidFill>
                            <a:srgbClr val="FFFFFF"/>
                          </a:solidFill>
                        </a:rPr>
                        <a:t>High level overview of the prototype</a:t>
                      </a:r>
                      <a:endParaRPr sz="1000" u="none" strike="noStrike" cap="none" dirty="0">
                        <a:solidFill>
                          <a:srgbClr val="FFFFFF"/>
                        </a:solidFill>
                      </a:endParaRPr>
                    </a:p>
                    <a:p>
                      <a:pPr marL="457200" marR="0" lvl="0" indent="-292100" algn="l" rtl="0">
                        <a:lnSpc>
                          <a:spcPct val="100000"/>
                        </a:lnSpc>
                        <a:spcBef>
                          <a:spcPts val="0"/>
                        </a:spcBef>
                        <a:spcAft>
                          <a:spcPts val="0"/>
                        </a:spcAft>
                        <a:buClr>
                          <a:srgbClr val="FFFFFF"/>
                        </a:buClr>
                        <a:buSzPts val="1000"/>
                        <a:buFont typeface="Arial"/>
                        <a:buChar char="●"/>
                      </a:pPr>
                      <a:r>
                        <a:rPr lang="en" sz="1000" u="none" strike="noStrike" cap="none" dirty="0">
                          <a:solidFill>
                            <a:srgbClr val="FFFFFF"/>
                          </a:solidFill>
                        </a:rPr>
                        <a:t>What does it do?</a:t>
                      </a:r>
                      <a:endParaRPr sz="1000" u="none" strike="noStrike" cap="none" dirty="0">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100" u="none" strike="noStrike" cap="none" dirty="0">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000"/>
                        <a:buFont typeface="Arial"/>
                        <a:buNone/>
                      </a:pPr>
                      <a:r>
                        <a:rPr lang="en-US" sz="1100" i="0" u="none" strike="noStrike" cap="none" dirty="0"/>
                        <a:t>The prototype demonstrates an overview of fundamental process of utilizing an autonomous robotic vehicle to deliver food for a customer from registration to delivery of product.</a:t>
                      </a:r>
                      <a:endParaRPr sz="1100" i="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Assumptions</a:t>
                      </a:r>
                      <a:endParaRPr sz="1400" u="none" strike="noStrike" cap="none">
                        <a:solidFill>
                          <a:srgbClr val="FFFFFF"/>
                        </a:solidFill>
                      </a:endParaRPr>
                    </a:p>
                    <a:p>
                      <a:pPr marL="457200" marR="0" lvl="0" indent="-292100" algn="l" rtl="0">
                        <a:lnSpc>
                          <a:spcPct val="100000"/>
                        </a:lnSpc>
                        <a:spcBef>
                          <a:spcPts val="0"/>
                        </a:spcBef>
                        <a:spcAft>
                          <a:spcPts val="0"/>
                        </a:spcAft>
                        <a:buClr>
                          <a:srgbClr val="FFFFFF"/>
                        </a:buClr>
                        <a:buSzPts val="1000"/>
                        <a:buFont typeface="Arial"/>
                        <a:buChar char="●"/>
                      </a:pPr>
                      <a:r>
                        <a:rPr lang="en" sz="1000" u="none" strike="noStrike" cap="none">
                          <a:solidFill>
                            <a:srgbClr val="FFFFFF"/>
                          </a:solidFill>
                        </a:rPr>
                        <a:t>Any assumptions within the prototype</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r>
                        <a:rPr lang="en" sz="1200" b="1" i="1" u="none" strike="noStrike" cap="none" dirty="0">
                          <a:latin typeface="Open Sans"/>
                          <a:ea typeface="Open Sans"/>
                          <a:cs typeface="Open Sans"/>
                          <a:sym typeface="Open Sans"/>
                        </a:rPr>
                        <a:t> </a:t>
                      </a:r>
                      <a:r>
                        <a:rPr lang="en" sz="1200" u="none" strike="noStrike" cap="none" dirty="0">
                          <a:latin typeface="Open Sans"/>
                          <a:ea typeface="Open Sans"/>
                          <a:cs typeface="Open Sans"/>
                          <a:sym typeface="Open Sans"/>
                        </a:rPr>
                        <a:t>   </a:t>
                      </a:r>
                      <a:endParaRPr sz="1000" i="1" u="none" strike="noStrike" cap="none" dirty="0">
                        <a:latin typeface="Open Sans"/>
                        <a:ea typeface="Open Sans"/>
                        <a:cs typeface="Open Sans"/>
                        <a:sym typeface="Open Sans"/>
                      </a:endParaRPr>
                    </a:p>
                    <a:p>
                      <a:pPr marL="457200" marR="0" lvl="0" indent="-292100" algn="l" rtl="0">
                        <a:lnSpc>
                          <a:spcPct val="100000"/>
                        </a:lnSpc>
                        <a:spcBef>
                          <a:spcPts val="0"/>
                        </a:spcBef>
                        <a:spcAft>
                          <a:spcPts val="0"/>
                        </a:spcAft>
                        <a:buClr>
                          <a:srgbClr val="000000"/>
                        </a:buClr>
                        <a:buSzPts val="1000"/>
                        <a:buFont typeface="Open Sans"/>
                        <a:buChar char="●"/>
                      </a:pPr>
                      <a:r>
                        <a:rPr lang="en" sz="1050" u="none" strike="noStrike" cap="none" dirty="0">
                          <a:latin typeface="Open Sans"/>
                          <a:ea typeface="Open Sans"/>
                          <a:cs typeface="Open Sans"/>
                          <a:sym typeface="Open Sans"/>
                        </a:rPr>
                        <a:t> </a:t>
                      </a:r>
                      <a:r>
                        <a:rPr lang="en" sz="1100" u="none" strike="noStrike" cap="none" dirty="0">
                          <a:latin typeface="+mj-lt"/>
                          <a:ea typeface="Open Sans"/>
                          <a:cs typeface="Open Sans"/>
                          <a:sym typeface="Open Sans"/>
                        </a:rPr>
                        <a:t>The autonomous vehicle will be able to deliver accurately with a 2-mile radius.</a:t>
                      </a:r>
                      <a:endParaRPr sz="1100" u="none" strike="noStrike" cap="none" dirty="0">
                        <a:latin typeface="Open Sans"/>
                        <a:ea typeface="Open Sans"/>
                        <a:cs typeface="Open Sans"/>
                        <a:sym typeface="Open Sans"/>
                      </a:endParaRPr>
                    </a:p>
                    <a:p>
                      <a:pPr marL="457200" marR="0" lvl="0" indent="-292100" algn="l" rtl="0">
                        <a:lnSpc>
                          <a:spcPct val="100000"/>
                        </a:lnSpc>
                        <a:spcBef>
                          <a:spcPts val="0"/>
                        </a:spcBef>
                        <a:spcAft>
                          <a:spcPts val="0"/>
                        </a:spcAft>
                        <a:buClr>
                          <a:srgbClr val="000000"/>
                        </a:buClr>
                        <a:buSzPts val="1000"/>
                        <a:buFont typeface="Open Sans"/>
                        <a:buChar char="●"/>
                      </a:pPr>
                      <a:r>
                        <a:rPr lang="en" sz="1100" u="none" strike="noStrike" cap="none" dirty="0">
                          <a:latin typeface="Open Sans"/>
                          <a:ea typeface="Open Sans"/>
                          <a:cs typeface="Open Sans"/>
                          <a:sym typeface="Open Sans"/>
                        </a:rPr>
                        <a:t> </a:t>
                      </a:r>
                      <a:r>
                        <a:rPr lang="en" sz="1100" u="none" strike="noStrike" cap="none" dirty="0">
                          <a:latin typeface="+mj-lt"/>
                          <a:ea typeface="Open Sans"/>
                          <a:cs typeface="Open Sans"/>
                          <a:sym typeface="Open Sans"/>
                        </a:rPr>
                        <a:t>The robot should be able to interact accurately within its surroundings and make intelligent decisions through written algorithms.</a:t>
                      </a:r>
                    </a:p>
                    <a:p>
                      <a:pPr marL="457200" marR="0" lvl="0" indent="-292100" algn="l" rtl="0">
                        <a:lnSpc>
                          <a:spcPct val="100000"/>
                        </a:lnSpc>
                        <a:spcBef>
                          <a:spcPts val="0"/>
                        </a:spcBef>
                        <a:spcAft>
                          <a:spcPts val="0"/>
                        </a:spcAft>
                        <a:buClr>
                          <a:srgbClr val="000000"/>
                        </a:buClr>
                        <a:buSzPts val="1000"/>
                        <a:buFont typeface="Open Sans"/>
                        <a:buChar char="●"/>
                      </a:pPr>
                      <a:r>
                        <a:rPr lang="en" sz="1100" u="none" strike="noStrike" cap="none" dirty="0">
                          <a:latin typeface="+mj-lt"/>
                          <a:ea typeface="Open Sans"/>
                          <a:cs typeface="Open Sans"/>
                          <a:sym typeface="Open Sans"/>
                        </a:rPr>
                        <a:t>Promotions will be incorporated to deliver an increased customer base</a:t>
                      </a:r>
                      <a:r>
                        <a:rPr lang="en" sz="1100" u="none" strike="noStrike" cap="none" dirty="0">
                          <a:latin typeface="Open Sans"/>
                          <a:ea typeface="Open Sans"/>
                          <a:cs typeface="Open Sans"/>
                          <a:sym typeface="Open Sans"/>
                        </a:rPr>
                        <a:t>.</a:t>
                      </a:r>
                      <a:endParaRPr sz="1100" u="none" strike="noStrike" cap="none"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000"/>
                        <a:buFont typeface="Open Sans"/>
                        <a:buNone/>
                      </a:pPr>
                      <a:endParaRPr sz="1000" u="none" strike="noStrike" cap="none"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rPr>
                        <a:t>Tasks</a:t>
                      </a:r>
                      <a:endParaRPr sz="1400" u="none" strike="noStrike" cap="none">
                        <a:solidFill>
                          <a:srgbClr val="FFFFFF"/>
                        </a:solidFill>
                      </a:endParaRPr>
                    </a:p>
                    <a:p>
                      <a:pPr marL="457200" marR="0" lvl="0" indent="-292100" algn="l" rtl="0">
                        <a:lnSpc>
                          <a:spcPct val="100000"/>
                        </a:lnSpc>
                        <a:spcBef>
                          <a:spcPts val="0"/>
                        </a:spcBef>
                        <a:spcAft>
                          <a:spcPts val="0"/>
                        </a:spcAft>
                        <a:buClr>
                          <a:srgbClr val="FFFFFF"/>
                        </a:buClr>
                        <a:buSzPts val="1000"/>
                        <a:buFont typeface="Arial"/>
                        <a:buChar char="●"/>
                      </a:pPr>
                      <a:r>
                        <a:rPr lang="en" sz="1000" u="none" strike="noStrike" cap="none">
                          <a:solidFill>
                            <a:srgbClr val="FFFFFF"/>
                          </a:solidFill>
                        </a:rPr>
                        <a:t>What are the tasks that a user can complete in the prototype?</a:t>
                      </a:r>
                      <a:endParaRPr sz="10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15000"/>
                        </a:lnSpc>
                        <a:spcBef>
                          <a:spcPts val="0"/>
                        </a:spcBef>
                        <a:spcAft>
                          <a:spcPts val="0"/>
                        </a:spcAft>
                        <a:buClr>
                          <a:srgbClr val="000000"/>
                        </a:buClr>
                        <a:buSzPts val="1200"/>
                        <a:buFont typeface="Arial"/>
                        <a:buNone/>
                      </a:pPr>
                      <a:endParaRPr sz="1000" i="1" u="none" strike="noStrike" cap="none" dirty="0">
                        <a:latin typeface="Open Sans"/>
                        <a:ea typeface="Open Sans"/>
                        <a:cs typeface="Open Sans"/>
                        <a:sym typeface="Open Sans"/>
                      </a:endParaRPr>
                    </a:p>
                    <a:p>
                      <a:pPr marL="457200" marR="0" lvl="0" indent="-292100" algn="l" rtl="0">
                        <a:lnSpc>
                          <a:spcPct val="100000"/>
                        </a:lnSpc>
                        <a:spcBef>
                          <a:spcPts val="0"/>
                        </a:spcBef>
                        <a:spcAft>
                          <a:spcPts val="0"/>
                        </a:spcAft>
                        <a:buClr>
                          <a:srgbClr val="000000"/>
                        </a:buClr>
                        <a:buSzPts val="1000"/>
                        <a:buFont typeface="Open Sans"/>
                        <a:buChar char="●"/>
                      </a:pPr>
                      <a:r>
                        <a:rPr lang="en" sz="1000" u="none" strike="noStrike" cap="none" dirty="0">
                          <a:latin typeface="+mj-lt"/>
                          <a:ea typeface="Open Sans"/>
                          <a:cs typeface="Open Sans"/>
                          <a:sym typeface="Open Sans"/>
                        </a:rPr>
                        <a:t> The user can accurately track the location of the autonomous vehicle through GPS on their devices.</a:t>
                      </a:r>
                      <a:endParaRPr sz="1000" u="none" strike="noStrike" cap="none" dirty="0">
                        <a:latin typeface="+mj-lt"/>
                        <a:ea typeface="Open Sans"/>
                        <a:cs typeface="Open Sans"/>
                        <a:sym typeface="Open Sans"/>
                      </a:endParaRPr>
                    </a:p>
                    <a:p>
                      <a:pPr marL="457200" marR="0" lvl="0" indent="-292100" algn="l" rtl="0">
                        <a:lnSpc>
                          <a:spcPct val="100000"/>
                        </a:lnSpc>
                        <a:spcBef>
                          <a:spcPts val="0"/>
                        </a:spcBef>
                        <a:spcAft>
                          <a:spcPts val="0"/>
                        </a:spcAft>
                        <a:buClr>
                          <a:srgbClr val="000000"/>
                        </a:buClr>
                        <a:buSzPts val="1000"/>
                        <a:buFont typeface="Open Sans"/>
                        <a:buChar char="●"/>
                      </a:pPr>
                      <a:r>
                        <a:rPr lang="en" sz="1000" u="none" strike="noStrike" cap="none" dirty="0">
                          <a:latin typeface="+mj-lt"/>
                          <a:ea typeface="Open Sans"/>
                          <a:cs typeface="Open Sans"/>
                          <a:sym typeface="Open Sans"/>
                        </a:rPr>
                        <a:t> Users can save money using the autonomous vehicle in comparison to hum dashers.</a:t>
                      </a:r>
                      <a:endParaRPr sz="1000" u="none" strike="noStrike" cap="none" dirty="0">
                        <a:latin typeface="+mj-lt"/>
                        <a:ea typeface="Open Sans"/>
                        <a:cs typeface="Open Sans"/>
                        <a:sym typeface="Open Sans"/>
                      </a:endParaRPr>
                    </a:p>
                    <a:p>
                      <a:pPr marL="457200" marR="0" lvl="0" indent="-228600" algn="l" rtl="0">
                        <a:lnSpc>
                          <a:spcPct val="100000"/>
                        </a:lnSpc>
                        <a:spcBef>
                          <a:spcPts val="0"/>
                        </a:spcBef>
                        <a:spcAft>
                          <a:spcPts val="0"/>
                        </a:spcAft>
                        <a:buClr>
                          <a:srgbClr val="000000"/>
                        </a:buClr>
                        <a:buSzPts val="1000"/>
                        <a:buFont typeface="Open Sans"/>
                        <a:buNone/>
                      </a:pPr>
                      <a:endParaRPr sz="1000" u="none" strike="noStrike" cap="none"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000"/>
                        <a:buFont typeface="Open Sans"/>
                        <a:buNone/>
                      </a:pPr>
                      <a:endParaRPr sz="1000" i="1"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4"/>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Validate</a:t>
            </a:r>
            <a:endParaRPr sz="500"/>
          </a:p>
        </p:txBody>
      </p:sp>
      <p:sp>
        <p:nvSpPr>
          <p:cNvPr id="390" name="Google Shape;390;p64"/>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Users will go through your prototype and provide feedback on your concept. This is also an opportunity to have an engineering feasibility discussion</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6"/>
          <p:cNvSpPr txBox="1">
            <a:spLocks noGrp="1"/>
          </p:cNvSpPr>
          <p:nvPr>
            <p:ph type="title"/>
          </p:nvPr>
        </p:nvSpPr>
        <p:spPr>
          <a:xfrm>
            <a:off x="311700" y="445025"/>
            <a:ext cx="576252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a:t>DoorDash Design Sprint</a:t>
            </a:r>
            <a:r>
              <a:rPr lang="en" sz="2400" dirty="0"/>
              <a:t> Research Plan</a:t>
            </a:r>
            <a:endParaRPr sz="2400" dirty="0"/>
          </a:p>
        </p:txBody>
      </p:sp>
      <p:sp>
        <p:nvSpPr>
          <p:cNvPr id="405" name="Google Shape;405;p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1400" b="1" dirty="0">
                <a:solidFill>
                  <a:schemeClr val="tx1"/>
                </a:solidFill>
                <a:latin typeface="Open Sans"/>
                <a:ea typeface="Open Sans"/>
                <a:cs typeface="Open Sans"/>
                <a:sym typeface="Open Sans"/>
              </a:rPr>
              <a:t>Objectives</a:t>
            </a:r>
            <a:endParaRPr sz="2000" b="1" dirty="0">
              <a:solidFill>
                <a:schemeClr val="tx1"/>
              </a:solidFill>
            </a:endParaRPr>
          </a:p>
          <a:p>
            <a:r>
              <a:rPr lang="en" sz="1200" dirty="0">
                <a:solidFill>
                  <a:schemeClr val="tx1"/>
                </a:solidFill>
                <a:latin typeface="Open Sans"/>
                <a:ea typeface="Open Sans"/>
                <a:cs typeface="Open Sans"/>
                <a:sym typeface="Open Sans"/>
              </a:rPr>
              <a:t>Will the user be able to accurately navigate through the entire delivery process? </a:t>
            </a:r>
          </a:p>
          <a:p>
            <a:r>
              <a:rPr lang="en" sz="1200" dirty="0">
                <a:solidFill>
                  <a:schemeClr val="tx1"/>
                </a:solidFill>
                <a:latin typeface="Open Sans"/>
                <a:ea typeface="Open Sans"/>
                <a:cs typeface="Open Sans"/>
                <a:sym typeface="Open Sans"/>
              </a:rPr>
              <a:t>Will the user feel comfortable interacting with autonomous vehicle instead of human? </a:t>
            </a:r>
          </a:p>
          <a:p>
            <a:r>
              <a:rPr lang="en" sz="1200" dirty="0">
                <a:solidFill>
                  <a:schemeClr val="tx1"/>
                </a:solidFill>
                <a:latin typeface="Open Sans"/>
                <a:ea typeface="Open Sans"/>
                <a:cs typeface="Open Sans"/>
                <a:sym typeface="Open Sans"/>
              </a:rPr>
              <a:t>Will the customer feel saving money with robotic deliveries is a better option?</a:t>
            </a:r>
            <a:endParaRPr dirty="0">
              <a:solidFill>
                <a:schemeClr val="tx1"/>
              </a:solidFill>
            </a:endParaRPr>
          </a:p>
          <a:p>
            <a:pPr marL="114300" lvl="0" indent="0" algn="l" rtl="0">
              <a:lnSpc>
                <a:spcPct val="115000"/>
              </a:lnSpc>
              <a:spcBef>
                <a:spcPts val="0"/>
              </a:spcBef>
              <a:spcAft>
                <a:spcPts val="0"/>
              </a:spcAft>
              <a:buSzPts val="1800"/>
              <a:buNone/>
            </a:pPr>
            <a:endParaRPr sz="1200" b="1" dirty="0">
              <a:solidFill>
                <a:schemeClr val="tx1"/>
              </a:solidFill>
              <a:latin typeface="Open Sans"/>
              <a:ea typeface="Open Sans"/>
              <a:cs typeface="Open Sans"/>
              <a:sym typeface="Open Sans"/>
            </a:endParaRPr>
          </a:p>
          <a:p>
            <a:pPr marL="114300" lvl="0" indent="0" algn="l" rtl="0">
              <a:lnSpc>
                <a:spcPct val="115000"/>
              </a:lnSpc>
              <a:spcBef>
                <a:spcPts val="0"/>
              </a:spcBef>
              <a:spcAft>
                <a:spcPts val="0"/>
              </a:spcAft>
              <a:buSzPts val="1800"/>
              <a:buNone/>
            </a:pPr>
            <a:r>
              <a:rPr lang="en" sz="1400" b="1" dirty="0">
                <a:solidFill>
                  <a:schemeClr val="tx1"/>
                </a:solidFill>
                <a:latin typeface="Open Sans"/>
                <a:ea typeface="Open Sans"/>
                <a:cs typeface="Open Sans"/>
                <a:sym typeface="Open Sans"/>
              </a:rPr>
              <a:t>Methodology</a:t>
            </a:r>
            <a:endParaRPr sz="2000" dirty="0">
              <a:solidFill>
                <a:schemeClr val="tx1"/>
              </a:solidFill>
            </a:endParaRPr>
          </a:p>
          <a:p>
            <a:pPr marL="114300" lvl="0" indent="0" algn="l" rtl="0">
              <a:lnSpc>
                <a:spcPct val="115000"/>
              </a:lnSpc>
              <a:spcBef>
                <a:spcPts val="0"/>
              </a:spcBef>
              <a:spcAft>
                <a:spcPts val="0"/>
              </a:spcAft>
              <a:buSzPts val="1800"/>
              <a:buNone/>
            </a:pPr>
            <a:r>
              <a:rPr lang="en" sz="1200" dirty="0">
                <a:solidFill>
                  <a:schemeClr val="tx1"/>
                </a:solidFill>
                <a:latin typeface="Open Sans"/>
                <a:ea typeface="Open Sans"/>
                <a:cs typeface="Open Sans"/>
                <a:sym typeface="Open Sans"/>
              </a:rPr>
              <a:t>The session will be conducted through videos with scenarios and storytelling. The test person will be filmed and have sheets with tasks.</a:t>
            </a:r>
            <a:endParaRPr dirty="0">
              <a:solidFill>
                <a:schemeClr val="tx1"/>
              </a:solidFill>
            </a:endParaRPr>
          </a:p>
          <a:p>
            <a:pPr marL="114300" lvl="0" indent="0" algn="l" rtl="0">
              <a:lnSpc>
                <a:spcPct val="115000"/>
              </a:lnSpc>
              <a:spcBef>
                <a:spcPts val="0"/>
              </a:spcBef>
              <a:spcAft>
                <a:spcPts val="0"/>
              </a:spcAft>
              <a:buSzPts val="1800"/>
              <a:buNone/>
            </a:pPr>
            <a:endParaRPr sz="1200" b="1" dirty="0">
              <a:solidFill>
                <a:schemeClr val="tx1"/>
              </a:solidFill>
              <a:latin typeface="Open Sans"/>
              <a:ea typeface="Open Sans"/>
              <a:cs typeface="Open Sans"/>
              <a:sym typeface="Open Sans"/>
            </a:endParaRPr>
          </a:p>
          <a:p>
            <a:pPr marL="114300" lvl="0" indent="0" algn="l" rtl="0">
              <a:lnSpc>
                <a:spcPct val="115000"/>
              </a:lnSpc>
              <a:spcBef>
                <a:spcPts val="0"/>
              </a:spcBef>
              <a:spcAft>
                <a:spcPts val="0"/>
              </a:spcAft>
              <a:buSzPts val="1800"/>
              <a:buNone/>
            </a:pPr>
            <a:r>
              <a:rPr lang="en" sz="1400" b="1" dirty="0">
                <a:solidFill>
                  <a:schemeClr val="tx1"/>
                </a:solidFill>
                <a:latin typeface="Open Sans"/>
                <a:ea typeface="Open Sans"/>
                <a:cs typeface="Open Sans"/>
                <a:sym typeface="Open Sans"/>
              </a:rPr>
              <a:t>Participants</a:t>
            </a:r>
            <a:endParaRPr sz="1400" dirty="0">
              <a:solidFill>
                <a:schemeClr val="tx1"/>
              </a:solidFill>
            </a:endParaRPr>
          </a:p>
          <a:p>
            <a:pPr marL="114300" lvl="0" indent="0" algn="l" rtl="0">
              <a:lnSpc>
                <a:spcPct val="115000"/>
              </a:lnSpc>
              <a:spcBef>
                <a:spcPts val="0"/>
              </a:spcBef>
              <a:spcAft>
                <a:spcPts val="0"/>
              </a:spcAft>
              <a:buSzPts val="1800"/>
              <a:buNone/>
            </a:pPr>
            <a:r>
              <a:rPr lang="en" sz="1200" dirty="0">
                <a:solidFill>
                  <a:schemeClr val="tx1"/>
                </a:solidFill>
                <a:latin typeface="Open Sans"/>
                <a:ea typeface="Open Sans"/>
                <a:cs typeface="Open Sans"/>
                <a:sym typeface="Open Sans"/>
              </a:rPr>
              <a:t>The participants will be students and busy professionals.</a:t>
            </a:r>
            <a:endParaRPr dirty="0">
              <a:solidFill>
                <a:schemeClr val="tx1"/>
              </a:solidFill>
            </a:endParaRPr>
          </a:p>
          <a:p>
            <a:pPr marL="114300" lvl="0" indent="0" algn="l" rtl="0">
              <a:lnSpc>
                <a:spcPct val="115000"/>
              </a:lnSpc>
              <a:spcBef>
                <a:spcPts val="0"/>
              </a:spcBef>
              <a:spcAft>
                <a:spcPts val="0"/>
              </a:spcAft>
              <a:buSzPts val="1800"/>
              <a:buNone/>
            </a:pPr>
            <a:endParaRPr sz="1200" b="1" dirty="0">
              <a:solidFill>
                <a:schemeClr val="tx1"/>
              </a:solidFill>
              <a:latin typeface="Open Sans"/>
              <a:ea typeface="Open Sans"/>
              <a:cs typeface="Open Sans"/>
              <a:sym typeface="Open Sans"/>
            </a:endParaRPr>
          </a:p>
          <a:p>
            <a:pPr marL="457200" lvl="0" indent="-228600" algn="l" rtl="0">
              <a:lnSpc>
                <a:spcPct val="115000"/>
              </a:lnSpc>
              <a:spcBef>
                <a:spcPts val="0"/>
              </a:spcBef>
              <a:spcAft>
                <a:spcPts val="0"/>
              </a:spcAft>
              <a:buSzPts val="1800"/>
              <a:buNone/>
            </a:pPr>
            <a:endParaRPr dirty="0">
              <a:solidFill>
                <a:schemeClr val="tx1"/>
              </a:solidFill>
            </a:endParaRPr>
          </a:p>
        </p:txBody>
      </p:sp>
      <p:sp>
        <p:nvSpPr>
          <p:cNvPr id="406" name="Google Shape;406;p66"/>
          <p:cNvSpPr txBox="1"/>
          <p:nvPr/>
        </p:nvSpPr>
        <p:spPr>
          <a:xfrm>
            <a:off x="6161314" y="445025"/>
            <a:ext cx="267098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PM: </a:t>
            </a:r>
            <a:r>
              <a:rPr lang="en" dirty="0"/>
              <a:t>JAMIL ABDULAI</a:t>
            </a:r>
            <a:endParaRPr dirty="0"/>
          </a:p>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STATUS: DRAFT</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a:t>DoorDash Design Sprint</a:t>
            </a:r>
            <a:r>
              <a:rPr lang="en" sz="2400" dirty="0"/>
              <a:t> Research Plan: Interview Sessions</a:t>
            </a:r>
            <a:endParaRPr sz="2400" dirty="0"/>
          </a:p>
        </p:txBody>
      </p:sp>
      <p:sp>
        <p:nvSpPr>
          <p:cNvPr id="412" name="Google Shape;412;p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1400" b="1" dirty="0">
                <a:solidFill>
                  <a:schemeClr val="tx1"/>
                </a:solidFill>
                <a:latin typeface="Open Sans"/>
                <a:ea typeface="Open Sans"/>
                <a:cs typeface="Open Sans"/>
                <a:sym typeface="Open Sans"/>
              </a:rPr>
              <a:t>Introduction</a:t>
            </a:r>
          </a:p>
          <a:p>
            <a:pPr marL="114300" lvl="0" indent="0" algn="l" rtl="0">
              <a:lnSpc>
                <a:spcPct val="115000"/>
              </a:lnSpc>
              <a:spcBef>
                <a:spcPts val="0"/>
              </a:spcBef>
              <a:spcAft>
                <a:spcPts val="0"/>
              </a:spcAft>
              <a:buSzPts val="1800"/>
              <a:buNone/>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My name is Jamil and I work as a Product Manager at DoorDash. We've been experimenting on some intriguing innovations for user experience in food delivery service and we'd want to share them with you and request your opinion. This session will proceed as follows: I will ask you a few background questions to get to know you better and show you a prototype that the team has been working on with the objective of getting feedback from you. Please study and sign this NDA before we begin. It's essential that the information we provide you and the concepts  discussed today remain anonymous. </a:t>
            </a:r>
            <a:r>
              <a:rPr lang="en-US" sz="12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Do you have any questions before we get started? Great! Is it acceptable if I record this meeting? We will solely utilize the recording internally to review our conversation. Also,</a:t>
            </a:r>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 pl</a:t>
            </a:r>
            <a:r>
              <a:rPr lang="en-US" sz="12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ease  communicate with us any queries you encounter . </a:t>
            </a:r>
            <a:endParaRPr lang="en-US" sz="1200" dirty="0">
              <a:effectLst/>
              <a:latin typeface="Open Sans" panose="020B0606030504020204" pitchFamily="34" charset="0"/>
              <a:ea typeface="Open Sans" panose="020B0606030504020204" pitchFamily="34" charset="0"/>
              <a:cs typeface="Open Sans" panose="020B0606030504020204" pitchFamily="34" charset="0"/>
            </a:endParaRPr>
          </a:p>
          <a:p>
            <a:pPr marL="114300" lvl="0" indent="0" algn="l" rtl="0">
              <a:lnSpc>
                <a:spcPct val="115000"/>
              </a:lnSpc>
              <a:spcBef>
                <a:spcPts val="0"/>
              </a:spcBef>
              <a:spcAft>
                <a:spcPts val="0"/>
              </a:spcAft>
              <a:buSzPts val="1800"/>
              <a:buNone/>
            </a:pPr>
            <a:endParaRPr sz="1200" dirty="0">
              <a:solidFill>
                <a:schemeClr val="tx1"/>
              </a:solidFill>
            </a:endParaRPr>
          </a:p>
          <a:p>
            <a:pPr marL="114300" lvl="0" indent="0" algn="l" rtl="0">
              <a:lnSpc>
                <a:spcPct val="115000"/>
              </a:lnSpc>
              <a:spcBef>
                <a:spcPts val="0"/>
              </a:spcBef>
              <a:spcAft>
                <a:spcPts val="0"/>
              </a:spcAft>
              <a:buSzPts val="1800"/>
              <a:buNone/>
            </a:pPr>
            <a:endParaRPr sz="800" b="1" dirty="0">
              <a:solidFill>
                <a:srgbClr val="9E9E9E"/>
              </a:solidFill>
              <a:latin typeface="Open Sans"/>
              <a:ea typeface="Open Sans"/>
              <a:cs typeface="Open Sans"/>
              <a:sym typeface="Open Sans"/>
            </a:endParaRPr>
          </a:p>
          <a:p>
            <a:pPr marL="114300" lvl="0" indent="0" algn="l" rtl="0">
              <a:lnSpc>
                <a:spcPct val="115000"/>
              </a:lnSpc>
              <a:spcBef>
                <a:spcPts val="0"/>
              </a:spcBef>
              <a:spcAft>
                <a:spcPts val="0"/>
              </a:spcAft>
              <a:buSzPts val="1800"/>
              <a:buNone/>
            </a:pPr>
            <a:endParaRPr sz="1200" b="1" dirty="0">
              <a:solidFill>
                <a:srgbClr val="9E9E9E"/>
              </a:solidFill>
              <a:latin typeface="Open Sans"/>
              <a:ea typeface="Open Sans"/>
              <a:cs typeface="Open Sans"/>
              <a:sym typeface="Open Sans"/>
            </a:endParaRPr>
          </a:p>
          <a:p>
            <a:pPr marL="457200" lvl="0" indent="-228600" algn="l" rtl="0">
              <a:lnSpc>
                <a:spcPct val="115000"/>
              </a:lnSpc>
              <a:spcBef>
                <a:spcPts val="0"/>
              </a:spcBef>
              <a:spcAft>
                <a:spcPts val="0"/>
              </a:spcAft>
              <a:buSzPts val="1800"/>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a:t>DoorDash Design Sprint</a:t>
            </a:r>
            <a:r>
              <a:rPr lang="en" sz="2400" dirty="0"/>
              <a:t> Research Plan: Interview Sessions</a:t>
            </a:r>
            <a:endParaRPr sz="2400" dirty="0"/>
          </a:p>
        </p:txBody>
      </p:sp>
      <p:sp>
        <p:nvSpPr>
          <p:cNvPr id="412" name="Google Shape;412;p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1400" b="1" dirty="0">
                <a:solidFill>
                  <a:schemeClr val="tx1"/>
                </a:solidFill>
                <a:latin typeface="Open Sans"/>
                <a:ea typeface="Open Sans"/>
                <a:cs typeface="Open Sans"/>
                <a:sym typeface="Open Sans"/>
              </a:rPr>
              <a:t>Background Questions</a:t>
            </a:r>
          </a:p>
          <a:p>
            <a:r>
              <a:rPr lang="en-US" sz="12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Can you tell us a little about yourself?</a:t>
            </a:r>
          </a:p>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How long have you lived in the City?</a:t>
            </a:r>
            <a:endParaRPr lang="en-US" sz="12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 you ever used food delivery service with DoorDash? If yes, why and if no, why not?</a:t>
            </a:r>
          </a:p>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 you ever worked for a food delivery company ?</a:t>
            </a:r>
          </a:p>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Have you tried the services provided with the delivery options (both RoboDash and HumanDash)?</a:t>
            </a:r>
          </a:p>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How much do you spend on food delivery monthly?</a:t>
            </a:r>
          </a:p>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How much fees do you pay per order?</a:t>
            </a:r>
          </a:p>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Are you confident with latest trends and technologies out there?</a:t>
            </a:r>
          </a:p>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Do you live close to most food businesses?</a:t>
            </a:r>
          </a:p>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How did you like DoorDash services when you used it?</a:t>
            </a:r>
          </a:p>
          <a:p>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Open Sans"/>
              </a:rPr>
              <a:t>What was the wait time for your last order ? </a:t>
            </a:r>
            <a:endParaRPr sz="1200" dirty="0">
              <a:solidFill>
                <a:srgbClr val="9E9E9E"/>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lvl="0" indent="-228600" algn="l" rtl="0">
              <a:lnSpc>
                <a:spcPct val="115000"/>
              </a:lnSpc>
              <a:spcBef>
                <a:spcPts val="0"/>
              </a:spcBef>
              <a:spcAft>
                <a:spcPts val="0"/>
              </a:spcAft>
              <a:buSzPts val="1800"/>
              <a:buNone/>
            </a:pPr>
            <a:endParaRPr dirty="0"/>
          </a:p>
        </p:txBody>
      </p:sp>
    </p:spTree>
    <p:extLst>
      <p:ext uri="{BB962C8B-B14F-4D97-AF65-F5344CB8AC3E}">
        <p14:creationId xmlns:p14="http://schemas.microsoft.com/office/powerpoint/2010/main" val="4257021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Initial PRD</a:t>
            </a:r>
            <a:endParaRPr dirty="0"/>
          </a:p>
        </p:txBody>
      </p:sp>
      <p:sp>
        <p:nvSpPr>
          <p:cNvPr id="184" name="Google Shape;184;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1600" b="1" dirty="0">
                <a:solidFill>
                  <a:schemeClr val="tx1"/>
                </a:solidFill>
                <a:latin typeface="Open Sans"/>
                <a:ea typeface="Open Sans"/>
                <a:cs typeface="Open Sans"/>
                <a:sym typeface="Open Sans"/>
              </a:rPr>
              <a:t>Background</a:t>
            </a:r>
            <a:endParaRPr sz="2000" b="1" dirty="0">
              <a:solidFill>
                <a:schemeClr val="tx1"/>
              </a:solidFill>
            </a:endParaRPr>
          </a:p>
          <a:p>
            <a:pPr marL="114300" lvl="0" indent="0" algn="l" rtl="0">
              <a:lnSpc>
                <a:spcPct val="115000"/>
              </a:lnSpc>
              <a:spcBef>
                <a:spcPts val="0"/>
              </a:spcBef>
              <a:spcAft>
                <a:spcPts val="0"/>
              </a:spcAft>
              <a:buSzPts val="1800"/>
              <a:buNone/>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en-US" sz="1400" dirty="0">
                <a:solidFill>
                  <a:schemeClr val="tx1"/>
                </a:solidFill>
              </a:rPr>
              <a:t> </a:t>
            </a: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rise of online ordering utilizations and food deliveries over the years have drastically skyrocketed. Over the years, the emergence of food delivery services have been adopted by many businesses with a conscious deliberate efforts to improve delivery time, reduce operations costs and increase customer satisfaction.</a:t>
            </a:r>
            <a:endParaRPr sz="1400" dirty="0">
              <a:solidFill>
                <a:schemeClr val="tx1"/>
              </a:solidFill>
            </a:endParaRPr>
          </a:p>
          <a:p>
            <a:pPr marL="114300" lvl="0" indent="0" algn="l" rtl="0">
              <a:lnSpc>
                <a:spcPct val="115000"/>
              </a:lnSpc>
              <a:spcBef>
                <a:spcPts val="0"/>
              </a:spcBef>
              <a:spcAft>
                <a:spcPts val="0"/>
              </a:spcAft>
              <a:buSzPts val="1800"/>
              <a:buNone/>
            </a:pPr>
            <a:endParaRPr sz="1400" b="1" dirty="0">
              <a:solidFill>
                <a:srgbClr val="9E9E9E"/>
              </a:solidFill>
              <a:latin typeface="Open Sans"/>
              <a:ea typeface="Open Sans"/>
              <a:cs typeface="Open Sans"/>
              <a:sym typeface="Open Sans"/>
            </a:endParaRPr>
          </a:p>
          <a:p>
            <a:pPr marL="114300" lvl="0" indent="0" algn="l" rtl="0">
              <a:lnSpc>
                <a:spcPct val="115000"/>
              </a:lnSpc>
              <a:spcBef>
                <a:spcPts val="0"/>
              </a:spcBef>
              <a:spcAft>
                <a:spcPts val="0"/>
              </a:spcAft>
              <a:buSzPts val="1800"/>
              <a:buNone/>
            </a:pPr>
            <a:r>
              <a:rPr lang="en" sz="1600" b="1" dirty="0">
                <a:solidFill>
                  <a:schemeClr val="tx1"/>
                </a:solidFill>
                <a:latin typeface="Open Sans"/>
                <a:ea typeface="Open Sans"/>
                <a:cs typeface="Open Sans"/>
                <a:sym typeface="Open Sans"/>
              </a:rPr>
              <a:t>Problem</a:t>
            </a:r>
            <a:endParaRPr sz="2400" dirty="0">
              <a:solidFill>
                <a:schemeClr val="tx1"/>
              </a:solidFill>
            </a:endParaRPr>
          </a:p>
          <a:p>
            <a:pPr marL="114300" lvl="0" indent="0" algn="l" rtl="0">
              <a:lnSpc>
                <a:spcPct val="115000"/>
              </a:lnSpc>
              <a:spcBef>
                <a:spcPts val="0"/>
              </a:spcBef>
              <a:spcAft>
                <a:spcPts val="0"/>
              </a:spcAft>
              <a:buSzPts val="1800"/>
              <a:buNone/>
            </a:pPr>
            <a:r>
              <a:rPr lang="en-US" sz="1400" dirty="0">
                <a:solidFill>
                  <a:schemeClr val="tx1"/>
                </a:solidFill>
                <a:latin typeface="Open Sans"/>
                <a:ea typeface="Open Sans"/>
                <a:cs typeface="Open Sans"/>
                <a:sym typeface="Open Sans"/>
              </a:rPr>
              <a:t>With the demand for an improved customer satisfaction across multiple facets of businesses, our objective at DoorDash is not just to satisfy the customer but amaze them. The operational costs and fees charged per delivery by businesses to dashers must be drastically cut down hence the birth of the autonomous delivery cars. The short-term goal is to design a robot capable of making deliveries within a two-mile radius with the capabilities </a:t>
            </a:r>
            <a:r>
              <a:rPr lang="en" sz="1400" u="none" strike="noStrike" cap="none" dirty="0">
                <a:solidFill>
                  <a:schemeClr val="tx1"/>
                </a:solidFill>
                <a:latin typeface="Open Sans"/>
                <a:ea typeface="Open Sans"/>
                <a:cs typeface="Open Sans"/>
                <a:sym typeface="Open Sans"/>
              </a:rPr>
              <a:t>to view status of deliveries and remotely take control of robots that need intervention (i.e rerouting) whereas the human dashers focus on radius over two miles.</a:t>
            </a:r>
            <a:endParaRPr sz="1400" dirty="0">
              <a:solidFill>
                <a:schemeClr val="tx1"/>
              </a:solidFill>
              <a:latin typeface="Open Sans"/>
              <a:ea typeface="Open Sans"/>
              <a:cs typeface="Open Sans"/>
              <a:sym typeface="Open Sans"/>
            </a:endParaRPr>
          </a:p>
          <a:p>
            <a:pPr marL="457200" lvl="0" indent="-228600" algn="l" rtl="0">
              <a:lnSpc>
                <a:spcPct val="115000"/>
              </a:lnSpc>
              <a:spcBef>
                <a:spcPts val="0"/>
              </a:spcBef>
              <a:spcAft>
                <a:spcPts val="0"/>
              </a:spcAft>
              <a:buSzPts val="1800"/>
              <a:buNone/>
            </a:pPr>
            <a:endParaRPr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a:t>DoorDash Design Sprint</a:t>
            </a:r>
            <a:r>
              <a:rPr lang="en" sz="2400" dirty="0"/>
              <a:t> Research Plan: Interview Sessions</a:t>
            </a:r>
            <a:endParaRPr sz="2400" dirty="0"/>
          </a:p>
        </p:txBody>
      </p:sp>
      <p:sp>
        <p:nvSpPr>
          <p:cNvPr id="412" name="Google Shape;412;p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1400" b="1" dirty="0">
                <a:solidFill>
                  <a:schemeClr val="tx1"/>
                </a:solidFill>
                <a:latin typeface="Open Sans"/>
                <a:ea typeface="Open Sans"/>
                <a:cs typeface="Open Sans"/>
                <a:sym typeface="Open Sans"/>
              </a:rPr>
              <a:t>Tasks</a:t>
            </a:r>
            <a:endParaRPr sz="2000" dirty="0">
              <a:solidFill>
                <a:schemeClr val="tx1"/>
              </a:solidFill>
            </a:endParaRPr>
          </a:p>
          <a:p>
            <a:pPr marL="114300" lvl="0" indent="0" algn="l" rtl="0">
              <a:lnSpc>
                <a:spcPct val="115000"/>
              </a:lnSpc>
              <a:spcBef>
                <a:spcPts val="0"/>
              </a:spcBef>
              <a:spcAft>
                <a:spcPts val="0"/>
              </a:spcAft>
              <a:buSzPts val="1800"/>
              <a:buNone/>
            </a:pPr>
            <a:r>
              <a:rPr lang="en" sz="800" b="1" dirty="0">
                <a:solidFill>
                  <a:srgbClr val="9E9E9E"/>
                </a:solidFill>
                <a:latin typeface="Open Sans"/>
                <a:ea typeface="Open Sans"/>
                <a:cs typeface="Open Sans"/>
                <a:sym typeface="Open Sans"/>
              </a:rPr>
              <a:t> </a:t>
            </a:r>
            <a:endParaRPr dirty="0"/>
          </a:p>
          <a:p>
            <a:pPr marL="457200" lvl="0" indent="-228600" rtl="0">
              <a:lnSpc>
                <a:spcPct val="115000"/>
              </a:lnSpc>
              <a:spcBef>
                <a:spcPts val="0"/>
              </a:spcBef>
              <a:spcAft>
                <a:spcPts val="0"/>
              </a:spcAft>
              <a:buSzPts val="1800"/>
              <a:buNone/>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I'll show you a prototype that the group has been working on right now. Remember, this is not a test. There is also no right or incorrect response. We want to know how well this concept works for you. Additionally, as it's a prototype, not all the features of the app may function. I'll want you to think out aloud as you begin utilizing the prototype and communicate with me on what you see on the screen, how you interpret it, and what you anticipate happening next. So, shall we begin? </a:t>
            </a:r>
            <a:endParaRPr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01452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a:t>DoorDash Design Sprint</a:t>
            </a:r>
            <a:r>
              <a:rPr lang="en" sz="2400" dirty="0"/>
              <a:t> Research Plan: Interview Sessions</a:t>
            </a:r>
            <a:endParaRPr sz="2400" dirty="0"/>
          </a:p>
        </p:txBody>
      </p:sp>
      <p:sp>
        <p:nvSpPr>
          <p:cNvPr id="412" name="Google Shape;412;p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1400" b="1" dirty="0">
                <a:solidFill>
                  <a:schemeClr val="tx1"/>
                </a:solidFill>
                <a:latin typeface="Open Sans"/>
                <a:ea typeface="Open Sans"/>
                <a:cs typeface="Open Sans"/>
                <a:sym typeface="Open Sans"/>
              </a:rPr>
              <a:t>Task 1</a:t>
            </a:r>
            <a:endParaRPr sz="2000" dirty="0">
              <a:solidFill>
                <a:schemeClr val="tx1"/>
              </a:solidFill>
            </a:endParaRPr>
          </a:p>
          <a:p>
            <a:r>
              <a:rPr lang="en-US" sz="1200" dirty="0">
                <a:solidFill>
                  <a:schemeClr val="tx1"/>
                </a:solidFill>
              </a:rPr>
              <a:t>Can you explore the app and tell us what you see?</a:t>
            </a:r>
          </a:p>
          <a:p>
            <a:r>
              <a:rPr lang="en-US" sz="1200" dirty="0">
                <a:solidFill>
                  <a:schemeClr val="tx1"/>
                </a:solidFill>
              </a:rPr>
              <a:t>Can you sign up and login into the page?</a:t>
            </a:r>
          </a:p>
          <a:p>
            <a:r>
              <a:rPr lang="en-US" sz="1200" dirty="0">
                <a:solidFill>
                  <a:schemeClr val="tx1"/>
                </a:solidFill>
              </a:rPr>
              <a:t>Can you accurately navigate the app?</a:t>
            </a:r>
          </a:p>
          <a:p>
            <a:endParaRPr sz="1200" dirty="0">
              <a:solidFill>
                <a:schemeClr val="tx1"/>
              </a:solidFill>
            </a:endParaRPr>
          </a:p>
          <a:p>
            <a:pPr marL="114300" lvl="0" indent="0" algn="l" rtl="0">
              <a:lnSpc>
                <a:spcPct val="115000"/>
              </a:lnSpc>
              <a:spcBef>
                <a:spcPts val="0"/>
              </a:spcBef>
              <a:spcAft>
                <a:spcPts val="0"/>
              </a:spcAft>
              <a:buSzPts val="1800"/>
              <a:buNone/>
            </a:pPr>
            <a:r>
              <a:rPr lang="en" sz="800" dirty="0">
                <a:solidFill>
                  <a:srgbClr val="9E9E9E"/>
                </a:solidFill>
                <a:latin typeface="Open Sans"/>
                <a:ea typeface="Open Sans"/>
                <a:cs typeface="Open Sans"/>
                <a:sym typeface="Open Sans"/>
              </a:rPr>
              <a:t> </a:t>
            </a:r>
            <a:endParaRPr dirty="0"/>
          </a:p>
          <a:p>
            <a:pPr marL="114300" lvl="0" indent="0" algn="l" rtl="0">
              <a:lnSpc>
                <a:spcPct val="115000"/>
              </a:lnSpc>
              <a:spcBef>
                <a:spcPts val="0"/>
              </a:spcBef>
              <a:spcAft>
                <a:spcPts val="0"/>
              </a:spcAft>
              <a:buSzPts val="1800"/>
              <a:buNone/>
            </a:pPr>
            <a:r>
              <a:rPr lang="en" sz="1400" b="1" dirty="0">
                <a:solidFill>
                  <a:schemeClr val="tx1"/>
                </a:solidFill>
                <a:latin typeface="Open Sans"/>
                <a:ea typeface="Open Sans"/>
                <a:cs typeface="Open Sans"/>
                <a:sym typeface="Open Sans"/>
              </a:rPr>
              <a:t>Task 2</a:t>
            </a:r>
            <a:endParaRPr sz="2000" dirty="0">
              <a:solidFill>
                <a:schemeClr val="tx1"/>
              </a:solidFill>
            </a:endParaRPr>
          </a:p>
          <a:p>
            <a:r>
              <a:rPr lang="en" sz="1200" dirty="0">
                <a:solidFill>
                  <a:schemeClr val="tx1"/>
                </a:solidFill>
                <a:latin typeface="Open Sans"/>
                <a:ea typeface="Open Sans"/>
                <a:cs typeface="Open Sans"/>
                <a:sym typeface="Open Sans"/>
              </a:rPr>
              <a:t>Can you describe what you see on the service page?</a:t>
            </a:r>
          </a:p>
          <a:p>
            <a:r>
              <a:rPr lang="en" sz="1200" dirty="0">
                <a:solidFill>
                  <a:schemeClr val="tx1"/>
                </a:solidFill>
                <a:latin typeface="Open Sans"/>
                <a:ea typeface="Open Sans"/>
                <a:cs typeface="Open Sans"/>
                <a:sym typeface="Open Sans"/>
              </a:rPr>
              <a:t>How do you like the services(robodash/human-dash services)?</a:t>
            </a:r>
          </a:p>
          <a:p>
            <a:r>
              <a:rPr lang="en" sz="1200" dirty="0">
                <a:solidFill>
                  <a:schemeClr val="tx1"/>
                </a:solidFill>
                <a:latin typeface="Open Sans"/>
                <a:ea typeface="Open Sans"/>
                <a:cs typeface="Open Sans"/>
                <a:sym typeface="Open Sans"/>
              </a:rPr>
              <a:t>Can you tell the  difference of both services?</a:t>
            </a:r>
          </a:p>
          <a:p>
            <a:r>
              <a:rPr lang="en" sz="1200" dirty="0">
                <a:solidFill>
                  <a:schemeClr val="tx1"/>
                </a:solidFill>
                <a:latin typeface="Open Sans"/>
                <a:ea typeface="Open Sans"/>
                <a:cs typeface="Open Sans"/>
                <a:sym typeface="Open Sans"/>
              </a:rPr>
              <a:t>Can you navigate the order tracking system?</a:t>
            </a:r>
          </a:p>
          <a:p>
            <a:r>
              <a:rPr lang="en" sz="1200" dirty="0">
                <a:solidFill>
                  <a:schemeClr val="tx1"/>
                </a:solidFill>
                <a:latin typeface="Open Sans"/>
                <a:ea typeface="Open Sans"/>
                <a:cs typeface="Open Sans"/>
                <a:sym typeface="Open Sans"/>
              </a:rPr>
              <a:t>Is the order tracking intuitive enough for you?</a:t>
            </a:r>
          </a:p>
          <a:p>
            <a:endParaRPr dirty="0"/>
          </a:p>
          <a:p>
            <a:pPr marL="114300" lvl="0" indent="0" algn="l" rtl="0">
              <a:lnSpc>
                <a:spcPct val="115000"/>
              </a:lnSpc>
              <a:spcBef>
                <a:spcPts val="0"/>
              </a:spcBef>
              <a:spcAft>
                <a:spcPts val="0"/>
              </a:spcAft>
              <a:buSzPts val="1800"/>
              <a:buNone/>
            </a:pPr>
            <a:r>
              <a:rPr lang="en" sz="800" dirty="0">
                <a:solidFill>
                  <a:srgbClr val="9E9E9E"/>
                </a:solidFill>
                <a:latin typeface="Open Sans"/>
                <a:ea typeface="Open Sans"/>
                <a:cs typeface="Open Sans"/>
                <a:sym typeface="Open Sans"/>
              </a:rPr>
              <a:t> </a:t>
            </a:r>
            <a:endParaRPr dirty="0"/>
          </a:p>
          <a:p>
            <a:pPr marL="114300" lvl="0" indent="0" algn="l" rtl="0">
              <a:lnSpc>
                <a:spcPct val="115000"/>
              </a:lnSpc>
              <a:spcBef>
                <a:spcPts val="0"/>
              </a:spcBef>
              <a:spcAft>
                <a:spcPts val="0"/>
              </a:spcAft>
              <a:buSzPts val="1800"/>
              <a:buNone/>
            </a:pPr>
            <a:endParaRPr sz="1200" b="1" dirty="0">
              <a:solidFill>
                <a:srgbClr val="9E9E9E"/>
              </a:solidFill>
              <a:latin typeface="Open Sans"/>
              <a:ea typeface="Open Sans"/>
              <a:cs typeface="Open Sans"/>
              <a:sym typeface="Open Sans"/>
            </a:endParaRPr>
          </a:p>
          <a:p>
            <a:pPr marL="457200" lvl="0" indent="-228600" algn="l" rtl="0">
              <a:lnSpc>
                <a:spcPct val="115000"/>
              </a:lnSpc>
              <a:spcBef>
                <a:spcPts val="0"/>
              </a:spcBef>
              <a:spcAft>
                <a:spcPts val="0"/>
              </a:spcAft>
              <a:buSzPts val="1800"/>
              <a:buNone/>
            </a:pPr>
            <a:endParaRPr dirty="0"/>
          </a:p>
        </p:txBody>
      </p:sp>
    </p:spTree>
    <p:extLst>
      <p:ext uri="{BB962C8B-B14F-4D97-AF65-F5344CB8AC3E}">
        <p14:creationId xmlns:p14="http://schemas.microsoft.com/office/powerpoint/2010/main" val="1559374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400" dirty="0"/>
              <a:t>DoorDash Design Sprint</a:t>
            </a:r>
            <a:r>
              <a:rPr lang="en" sz="2400" dirty="0"/>
              <a:t> Research Plan: Interview Sessions</a:t>
            </a:r>
            <a:endParaRPr sz="2400" dirty="0"/>
          </a:p>
        </p:txBody>
      </p:sp>
      <p:sp>
        <p:nvSpPr>
          <p:cNvPr id="412" name="Google Shape;412;p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1400" b="1" dirty="0">
                <a:solidFill>
                  <a:schemeClr val="tx1"/>
                </a:solidFill>
                <a:latin typeface="Open Sans"/>
                <a:ea typeface="Open Sans"/>
                <a:cs typeface="Open Sans"/>
                <a:sym typeface="Open Sans"/>
              </a:rPr>
              <a:t>Wrap Up</a:t>
            </a:r>
            <a:endParaRPr sz="2000" dirty="0">
              <a:solidFill>
                <a:schemeClr val="tx1"/>
              </a:solidFill>
            </a:endParaRPr>
          </a:p>
          <a:p>
            <a:pPr marL="114300" lvl="0" indent="0" algn="l" rtl="0">
              <a:lnSpc>
                <a:spcPct val="115000"/>
              </a:lnSpc>
              <a:spcBef>
                <a:spcPts val="0"/>
              </a:spcBef>
              <a:spcAft>
                <a:spcPts val="0"/>
              </a:spcAft>
              <a:buSzPts val="1800"/>
              <a:buNone/>
            </a:pPr>
            <a:r>
              <a:rPr lang="en-US" sz="1200" dirty="0">
                <a:solidFill>
                  <a:schemeClr val="tx1"/>
                </a:solidFill>
                <a:latin typeface="Open Sans"/>
                <a:ea typeface="Open Sans"/>
                <a:cs typeface="Open Sans"/>
                <a:sym typeface="Open Sans"/>
              </a:rPr>
              <a:t>Awesome! Thank you very much for your time! We’ll close this session with only a couple of questions. </a:t>
            </a:r>
          </a:p>
          <a:p>
            <a:pPr marL="114300" lvl="0" indent="0" algn="l" rtl="0">
              <a:lnSpc>
                <a:spcPct val="115000"/>
              </a:lnSpc>
              <a:spcBef>
                <a:spcPts val="0"/>
              </a:spcBef>
              <a:spcAft>
                <a:spcPts val="0"/>
              </a:spcAft>
              <a:buSzPts val="1800"/>
              <a:buNone/>
            </a:pPr>
            <a:endParaRPr lang="en-US" sz="1200" dirty="0">
              <a:solidFill>
                <a:schemeClr val="tx1"/>
              </a:solidFill>
              <a:latin typeface="Open Sans"/>
              <a:ea typeface="Open Sans"/>
              <a:cs typeface="Open Sans"/>
              <a:sym typeface="Open Sans"/>
            </a:endParaRPr>
          </a:p>
          <a:p>
            <a:r>
              <a:rPr lang="en-US" sz="1200" dirty="0">
                <a:solidFill>
                  <a:schemeClr val="tx1"/>
                </a:solidFill>
                <a:latin typeface="Open Sans"/>
                <a:ea typeface="Open Sans"/>
                <a:cs typeface="Open Sans"/>
                <a:sym typeface="Open Sans"/>
              </a:rPr>
              <a:t>Is there anything we can improve on?</a:t>
            </a:r>
          </a:p>
          <a:p>
            <a:r>
              <a:rPr lang="en-US" sz="1200" dirty="0">
                <a:solidFill>
                  <a:schemeClr val="tx1"/>
                </a:solidFill>
                <a:latin typeface="Open Sans"/>
                <a:ea typeface="Open Sans"/>
                <a:cs typeface="Open Sans"/>
                <a:sym typeface="Open Sans"/>
              </a:rPr>
              <a:t>Is this a product you will patronize?</a:t>
            </a:r>
          </a:p>
          <a:p>
            <a:r>
              <a:rPr lang="en-US" sz="1200" dirty="0">
                <a:solidFill>
                  <a:schemeClr val="tx1"/>
                </a:solidFill>
                <a:latin typeface="Open Sans"/>
                <a:ea typeface="Open Sans"/>
                <a:cs typeface="Open Sans"/>
                <a:sym typeface="Open Sans"/>
              </a:rPr>
              <a:t>Can you let us know the overall feedback of the prototype?</a:t>
            </a:r>
          </a:p>
          <a:p>
            <a:endParaRPr lang="en-US" sz="1200" dirty="0">
              <a:solidFill>
                <a:schemeClr val="tx1"/>
              </a:solidFill>
              <a:latin typeface="Open Sans"/>
              <a:ea typeface="Open Sans"/>
              <a:cs typeface="Open Sans"/>
              <a:sym typeface="Open Sans"/>
            </a:endParaRPr>
          </a:p>
          <a:p>
            <a:pPr marL="457200" lvl="0" indent="-228600" algn="l" rtl="0">
              <a:lnSpc>
                <a:spcPct val="115000"/>
              </a:lnSpc>
              <a:spcBef>
                <a:spcPts val="0"/>
              </a:spcBef>
              <a:spcAft>
                <a:spcPts val="0"/>
              </a:spcAft>
              <a:buSzPts val="1800"/>
              <a:buNone/>
            </a:pPr>
            <a:r>
              <a:rPr lang="en-US" sz="1200" dirty="0">
                <a:solidFill>
                  <a:schemeClr val="tx1"/>
                </a:solidFill>
                <a:latin typeface="Open Sans"/>
                <a:ea typeface="Open Sans"/>
                <a:cs typeface="Open Sans"/>
                <a:sym typeface="Open Sans"/>
              </a:rPr>
              <a:t>Thank you for your precious time once again and enjoy the rest of your day!</a:t>
            </a:r>
            <a:endParaRPr dirty="0"/>
          </a:p>
        </p:txBody>
      </p:sp>
    </p:spTree>
    <p:extLst>
      <p:ext uri="{BB962C8B-B14F-4D97-AF65-F5344CB8AC3E}">
        <p14:creationId xmlns:p14="http://schemas.microsoft.com/office/powerpoint/2010/main" val="1122917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9"/>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User Testing: Participant 1 Key Findings</a:t>
            </a:r>
            <a:endParaRPr sz="3200"/>
          </a:p>
        </p:txBody>
      </p:sp>
      <p:pic>
        <p:nvPicPr>
          <p:cNvPr id="427" name="Google Shape;427;p69">
            <a:hlinkClick r:id="rId3"/>
          </p:cNvPr>
          <p:cNvPicPr preferRelativeResize="0"/>
          <p:nvPr/>
        </p:nvPicPr>
        <p:blipFill rotWithShape="1">
          <a:blip r:embed="rId4">
            <a:alphaModFix/>
          </a:blip>
          <a:srcRect/>
          <a:stretch/>
        </p:blipFill>
        <p:spPr>
          <a:xfrm>
            <a:off x="8218850" y="151850"/>
            <a:ext cx="772025" cy="772025"/>
          </a:xfrm>
          <a:prstGeom prst="rect">
            <a:avLst/>
          </a:prstGeom>
          <a:noFill/>
          <a:ln>
            <a:noFill/>
          </a:ln>
        </p:spPr>
      </p:pic>
      <p:sp>
        <p:nvSpPr>
          <p:cNvPr id="428" name="Google Shape;428;p69"/>
          <p:cNvSpPr txBox="1"/>
          <p:nvPr/>
        </p:nvSpPr>
        <p:spPr>
          <a:xfrm>
            <a:off x="8100100" y="847675"/>
            <a:ext cx="1009500" cy="44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Open Sans"/>
                <a:ea typeface="Open Sans"/>
                <a:cs typeface="Open Sans"/>
                <a:sym typeface="Open Sans"/>
              </a:rPr>
              <a:t>Link your audio recording</a:t>
            </a:r>
            <a:endParaRPr sz="800" b="0" i="0" u="none" strike="noStrike" cap="none">
              <a:solidFill>
                <a:srgbClr val="000000"/>
              </a:solidFill>
              <a:latin typeface="Open Sans"/>
              <a:ea typeface="Open Sans"/>
              <a:cs typeface="Open Sans"/>
              <a:sym typeface="Open Sans"/>
            </a:endParaRPr>
          </a:p>
        </p:txBody>
      </p:sp>
      <p:graphicFrame>
        <p:nvGraphicFramePr>
          <p:cNvPr id="429" name="Google Shape;429;p69"/>
          <p:cNvGraphicFramePr/>
          <p:nvPr>
            <p:extLst>
              <p:ext uri="{D42A27DB-BD31-4B8C-83A1-F6EECF244321}">
                <p14:modId xmlns:p14="http://schemas.microsoft.com/office/powerpoint/2010/main" val="278075947"/>
              </p:ext>
            </p:extLst>
          </p:nvPr>
        </p:nvGraphicFramePr>
        <p:xfrm>
          <a:off x="311700" y="982425"/>
          <a:ext cx="8520600" cy="3867925"/>
        </p:xfrm>
        <a:graphic>
          <a:graphicData uri="http://schemas.openxmlformats.org/drawingml/2006/table">
            <a:tbl>
              <a:tblPr>
                <a:noFill/>
                <a:tableStyleId>{7AE55EF4-7F78-439B-A7DA-CE35300F280A}</a:tableStyleId>
              </a:tblPr>
              <a:tblGrid>
                <a:gridCol w="2400125">
                  <a:extLst>
                    <a:ext uri="{9D8B030D-6E8A-4147-A177-3AD203B41FA5}">
                      <a16:colId xmlns:a16="http://schemas.microsoft.com/office/drawing/2014/main" val="20000"/>
                    </a:ext>
                  </a:extLst>
                </a:gridCol>
                <a:gridCol w="6120475">
                  <a:extLst>
                    <a:ext uri="{9D8B030D-6E8A-4147-A177-3AD203B41FA5}">
                      <a16:colId xmlns:a16="http://schemas.microsoft.com/office/drawing/2014/main" val="20001"/>
                    </a:ext>
                  </a:extLst>
                </a:gridCol>
              </a:tblGrid>
              <a:tr h="11337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What worked well</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200" i="0" u="none" strike="noStrike" cap="none" dirty="0"/>
                        <a:t>The user was able to accurately navigate the prototype platform from login/sign up to order delivery. He is a busy individual and mostly don’t have time to wait in line or rely on humans for food delivery with occasional tampering of the food. He was excited about the idea of using robots to deliver food to his doorstep with guaranteed on-time delivery at an affordable price.</a:t>
                      </a:r>
                      <a:endParaRPr sz="1200" i="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11337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Where participants got stuck</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200" i="0" u="none" strike="noStrike" cap="none" dirty="0"/>
                        <a:t>Under order tracking page, there were few glitches with the GPS of the robot hence real-time tracking feature didn’t meet expectation.</a:t>
                      </a:r>
                      <a:endParaRPr sz="1200" i="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1600525">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Other observations</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200" i="0" u="none" strike="noStrike" cap="none" dirty="0"/>
                        <a:t>The users couldn’t make more than 10 orders. This was a great observation as some customers would like to order for a group hence order limitations should be addressed.</a:t>
                      </a:r>
                      <a:endParaRPr sz="1200" i="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0"/>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2D3D4A"/>
              </a:buClr>
              <a:buSzPts val="500"/>
              <a:buFont typeface="Open Sans"/>
              <a:buNone/>
            </a:pPr>
            <a:r>
              <a:rPr lang="en" sz="3200"/>
              <a:t>Participant 1:  Interview Notes</a:t>
            </a:r>
            <a:endParaRPr/>
          </a:p>
        </p:txBody>
      </p:sp>
      <p:sp>
        <p:nvSpPr>
          <p:cNvPr id="435" name="Google Shape;435;p70"/>
          <p:cNvSpPr txBox="1">
            <a:spLocks noGrp="1"/>
          </p:cNvSpPr>
          <p:nvPr>
            <p:ph type="body" idx="3"/>
          </p:nvPr>
        </p:nvSpPr>
        <p:spPr>
          <a:xfrm>
            <a:off x="457200" y="900000"/>
            <a:ext cx="8229600" cy="3673677"/>
          </a:xfrm>
          <a:prstGeom prst="rect">
            <a:avLst/>
          </a:prstGeom>
          <a:noFill/>
          <a:ln>
            <a:noFill/>
          </a:ln>
        </p:spPr>
        <p:txBody>
          <a:bodyPr spcFirstLastPara="1" wrap="square" lIns="34275" tIns="34275" rIns="34275" bIns="34275" anchor="t" anchorCtr="0">
            <a:noAutofit/>
          </a:bodyPr>
          <a:lstStyle/>
          <a:p>
            <a:pPr marL="457200" marR="0" lvl="0" indent="-228600" algn="l" rtl="0">
              <a:lnSpc>
                <a:spcPct val="100000"/>
              </a:lnSpc>
              <a:spcBef>
                <a:spcPts val="700"/>
              </a:spcBef>
              <a:spcAft>
                <a:spcPts val="0"/>
              </a:spcAft>
              <a:buClr>
                <a:srgbClr val="2D3D4A"/>
              </a:buClr>
              <a:buSzPts val="500"/>
              <a:buFont typeface="Open Sans"/>
              <a:buNone/>
            </a:pPr>
            <a:r>
              <a:rPr lang="en-US" sz="1600" dirty="0"/>
              <a:t>The interview session was very informative. The user is a 22-year student named Mike who relocated to the city not too long ago from Las Vegas. Due to the busy nature of the city with a combination of spending majority of his time on campus, he mostly eats what he get his hands on which is adversely affecting his health. He’s used the HumanDash service with DoorDash previously but unfortunately, he had bad experience with food tampering. Mike was excited about the RoboDash service as it will  reduce the human contact due to reasons mentioned earlier and the likelihood of reducing foodborne diseases. He was able to explore the app successfully with two minor issues. He encouraged having the option to make orders for more than 10 as he occasionally have house parties with his friends and had an issue with the GPS tracking system with real-time, but we explained it’s a prototype and will be fixed. Overall, its was successful interview.</a:t>
            </a:r>
            <a:endParaRPr sz="1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1"/>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User Testing: Participant 2 Key Findings</a:t>
            </a:r>
            <a:endParaRPr sz="3200"/>
          </a:p>
        </p:txBody>
      </p:sp>
      <p:pic>
        <p:nvPicPr>
          <p:cNvPr id="441" name="Google Shape;441;p71">
            <a:hlinkClick r:id="rId3"/>
          </p:cNvPr>
          <p:cNvPicPr preferRelativeResize="0"/>
          <p:nvPr/>
        </p:nvPicPr>
        <p:blipFill rotWithShape="1">
          <a:blip r:embed="rId4">
            <a:alphaModFix/>
          </a:blip>
          <a:srcRect/>
          <a:stretch/>
        </p:blipFill>
        <p:spPr>
          <a:xfrm>
            <a:off x="8218850" y="151850"/>
            <a:ext cx="772025" cy="772025"/>
          </a:xfrm>
          <a:prstGeom prst="rect">
            <a:avLst/>
          </a:prstGeom>
          <a:noFill/>
          <a:ln>
            <a:noFill/>
          </a:ln>
        </p:spPr>
      </p:pic>
      <p:sp>
        <p:nvSpPr>
          <p:cNvPr id="442" name="Google Shape;442;p71"/>
          <p:cNvSpPr txBox="1"/>
          <p:nvPr/>
        </p:nvSpPr>
        <p:spPr>
          <a:xfrm>
            <a:off x="8100100" y="847675"/>
            <a:ext cx="1009500" cy="44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000000"/>
                </a:solidFill>
                <a:latin typeface="Open Sans"/>
                <a:ea typeface="Open Sans"/>
                <a:cs typeface="Open Sans"/>
                <a:sym typeface="Open Sans"/>
              </a:rPr>
              <a:t>Link your audio recording</a:t>
            </a:r>
            <a:endParaRPr sz="800" b="0" i="0" u="none" strike="noStrike" cap="none">
              <a:solidFill>
                <a:srgbClr val="000000"/>
              </a:solidFill>
              <a:latin typeface="Open Sans"/>
              <a:ea typeface="Open Sans"/>
              <a:cs typeface="Open Sans"/>
              <a:sym typeface="Open Sans"/>
            </a:endParaRPr>
          </a:p>
        </p:txBody>
      </p:sp>
      <p:graphicFrame>
        <p:nvGraphicFramePr>
          <p:cNvPr id="443" name="Google Shape;443;p71"/>
          <p:cNvGraphicFramePr/>
          <p:nvPr>
            <p:extLst>
              <p:ext uri="{D42A27DB-BD31-4B8C-83A1-F6EECF244321}">
                <p14:modId xmlns:p14="http://schemas.microsoft.com/office/powerpoint/2010/main" val="2393210298"/>
              </p:ext>
            </p:extLst>
          </p:nvPr>
        </p:nvGraphicFramePr>
        <p:xfrm>
          <a:off x="311700" y="982425"/>
          <a:ext cx="8520600" cy="3867925"/>
        </p:xfrm>
        <a:graphic>
          <a:graphicData uri="http://schemas.openxmlformats.org/drawingml/2006/table">
            <a:tbl>
              <a:tblPr>
                <a:noFill/>
                <a:tableStyleId>{7AE55EF4-7F78-439B-A7DA-CE35300F280A}</a:tableStyleId>
              </a:tblPr>
              <a:tblGrid>
                <a:gridCol w="2400125">
                  <a:extLst>
                    <a:ext uri="{9D8B030D-6E8A-4147-A177-3AD203B41FA5}">
                      <a16:colId xmlns:a16="http://schemas.microsoft.com/office/drawing/2014/main" val="20000"/>
                    </a:ext>
                  </a:extLst>
                </a:gridCol>
                <a:gridCol w="6120475">
                  <a:extLst>
                    <a:ext uri="{9D8B030D-6E8A-4147-A177-3AD203B41FA5}">
                      <a16:colId xmlns:a16="http://schemas.microsoft.com/office/drawing/2014/main" val="20001"/>
                    </a:ext>
                  </a:extLst>
                </a:gridCol>
              </a:tblGrid>
              <a:tr h="11337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What worked well</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200" i="0" u="none" strike="noStrike" cap="none" dirty="0"/>
                        <a:t>The user enjoyed the design of the prototype and was accurately able to use all the features. She like the color and themes and idea of using robots to service humans.</a:t>
                      </a:r>
                      <a:endParaRPr sz="1200" i="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11337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Where participants got stuck</a:t>
                      </a: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r>
                        <a:rPr lang="en-US" sz="1200" i="0" u="none" strike="noStrike" cap="none" dirty="0"/>
                        <a:t>She was skeptical about the reliability of the robot to successfully complete the tasks and reroute the navigation system during an emergency. </a:t>
                      </a:r>
                    </a:p>
                    <a:p>
                      <a:pPr marL="0" marR="0" lvl="0" indent="0" algn="l" rtl="0">
                        <a:lnSpc>
                          <a:spcPct val="100000"/>
                        </a:lnSpc>
                        <a:spcBef>
                          <a:spcPts val="0"/>
                        </a:spcBef>
                        <a:spcAft>
                          <a:spcPts val="0"/>
                        </a:spcAft>
                        <a:buClr>
                          <a:srgbClr val="000000"/>
                        </a:buClr>
                        <a:buSzPts val="1000"/>
                        <a:buFont typeface="Arial"/>
                        <a:buNone/>
                      </a:pPr>
                      <a:endParaRPr sz="1200" i="1"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1600525">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dirty="0">
                          <a:solidFill>
                            <a:srgbClr val="FFFFFF"/>
                          </a:solidFill>
                        </a:rPr>
                        <a:t>Other observations</a:t>
                      </a:r>
                      <a:endParaRPr sz="1400" b="1" u="none" strike="noStrike" cap="none" dirty="0">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rgbClr val="FFFFFF"/>
                        </a:solidFill>
                      </a:endParaRPr>
                    </a:p>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200" i="0" u="none" strike="noStrike" cap="none" dirty="0"/>
                        <a:t>The user demonstrated security concerns. What were the chances of anyone hijacking the robot.</a:t>
                      </a:r>
                      <a:endParaRPr sz="1200" i="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2"/>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2D3D4A"/>
              </a:buClr>
              <a:buSzPts val="500"/>
              <a:buFont typeface="Open Sans"/>
              <a:buNone/>
            </a:pPr>
            <a:r>
              <a:rPr lang="en" sz="3200"/>
              <a:t>Participant 2:  Interview Notes</a:t>
            </a:r>
            <a:endParaRPr/>
          </a:p>
        </p:txBody>
      </p:sp>
      <p:sp>
        <p:nvSpPr>
          <p:cNvPr id="449" name="Google Shape;449;p72"/>
          <p:cNvSpPr txBox="1">
            <a:spLocks noGrp="1"/>
          </p:cNvSpPr>
          <p:nvPr>
            <p:ph type="body" idx="3"/>
          </p:nvPr>
        </p:nvSpPr>
        <p:spPr>
          <a:xfrm>
            <a:off x="457200" y="900000"/>
            <a:ext cx="8229600" cy="3673677"/>
          </a:xfrm>
          <a:prstGeom prst="rect">
            <a:avLst/>
          </a:prstGeom>
          <a:noFill/>
          <a:ln>
            <a:noFill/>
          </a:ln>
        </p:spPr>
        <p:txBody>
          <a:bodyPr spcFirstLastPara="1" wrap="square" lIns="34275" tIns="34275" rIns="34275" bIns="34275" anchor="t" anchorCtr="0">
            <a:noAutofit/>
          </a:bodyPr>
          <a:lstStyle/>
          <a:p>
            <a:pPr marL="457200" marR="0" lvl="0" indent="-228600" algn="l" rtl="0">
              <a:lnSpc>
                <a:spcPct val="100000"/>
              </a:lnSpc>
              <a:spcBef>
                <a:spcPts val="700"/>
              </a:spcBef>
              <a:spcAft>
                <a:spcPts val="0"/>
              </a:spcAft>
              <a:buClr>
                <a:srgbClr val="2D3D4A"/>
              </a:buClr>
              <a:buSzPts val="500"/>
              <a:buFont typeface="Open Sans"/>
              <a:buNone/>
            </a:pPr>
            <a:r>
              <a:rPr lang="en-US" dirty="0"/>
              <a:t>The user, Diana, is a working professional and busy mother with 2 toddlers, 6 and 4 years of age who exercises 4-5 times weekly. She’s used food delivery services before but not DoorDash. Diana showed great excitement with the option of utilizing robotic delivery methods as she believes it will save her a lot of money monthly due to her busy work-life schedule. She reiterated how much time and money she spends on her family for food as she can’t always cook at home and with this service, she can ensure her family is eating healthy regularly on days she can’t home. The user loved the designs of the prototype and was able to navigate successfully but also had some concerns. She wanted to know how safe the robotic service was as she needed guarantees of the robot being able to reroute and deliver the food successfully in case of traffic or malfunction and no random stranger breaking into the robot.</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4"/>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a:t>Feasibility</a:t>
            </a:r>
            <a:endParaRPr sz="3200"/>
          </a:p>
        </p:txBody>
      </p:sp>
      <p:graphicFrame>
        <p:nvGraphicFramePr>
          <p:cNvPr id="464" name="Google Shape;464;p74"/>
          <p:cNvGraphicFramePr/>
          <p:nvPr>
            <p:extLst>
              <p:ext uri="{D42A27DB-BD31-4B8C-83A1-F6EECF244321}">
                <p14:modId xmlns:p14="http://schemas.microsoft.com/office/powerpoint/2010/main" val="3022790784"/>
              </p:ext>
            </p:extLst>
          </p:nvPr>
        </p:nvGraphicFramePr>
        <p:xfrm>
          <a:off x="311700" y="881286"/>
          <a:ext cx="8520600" cy="3992760"/>
        </p:xfrm>
        <a:graphic>
          <a:graphicData uri="http://schemas.openxmlformats.org/drawingml/2006/table">
            <a:tbl>
              <a:tblPr>
                <a:noFill/>
                <a:tableStyleId>{7AE55EF4-7F78-439B-A7DA-CE35300F280A}</a:tableStyleId>
              </a:tblPr>
              <a:tblGrid>
                <a:gridCol w="1970300">
                  <a:extLst>
                    <a:ext uri="{9D8B030D-6E8A-4147-A177-3AD203B41FA5}">
                      <a16:colId xmlns:a16="http://schemas.microsoft.com/office/drawing/2014/main" val="20000"/>
                    </a:ext>
                  </a:extLst>
                </a:gridCol>
                <a:gridCol w="2654400">
                  <a:extLst>
                    <a:ext uri="{9D8B030D-6E8A-4147-A177-3AD203B41FA5}">
                      <a16:colId xmlns:a16="http://schemas.microsoft.com/office/drawing/2014/main" val="20001"/>
                    </a:ext>
                  </a:extLst>
                </a:gridCol>
                <a:gridCol w="38959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Your Assumptions</a:t>
                      </a: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Specific feasibility questions</a:t>
                      </a:r>
                      <a:endParaRPr sz="1400" b="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extLst>
                  <a:ext uri="{0D108BD9-81ED-4DB2-BD59-A6C34878D82A}">
                    <a16:rowId xmlns:a16="http://schemas.microsoft.com/office/drawing/2014/main" val="10000"/>
                  </a:ext>
                </a:extLst>
              </a:tr>
              <a:tr h="42865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Drawing the UI</a:t>
                      </a:r>
                      <a:endParaRPr sz="1400" b="1" u="none" strike="noStrike" cap="none">
                        <a:solidFill>
                          <a:srgbClr val="FFFFFF"/>
                        </a:solidFill>
                      </a:endParaRPr>
                    </a:p>
                    <a:p>
                      <a:pPr marL="171450" marR="0" lvl="0" indent="-120650" algn="l" rtl="0">
                        <a:lnSpc>
                          <a:spcPct val="100000"/>
                        </a:lnSpc>
                        <a:spcBef>
                          <a:spcPts val="0"/>
                        </a:spcBef>
                        <a:spcAft>
                          <a:spcPts val="0"/>
                        </a:spcAft>
                        <a:buClr>
                          <a:srgbClr val="FFFFFF"/>
                        </a:buClr>
                        <a:buSzPts val="1000"/>
                        <a:buFont typeface="Arial"/>
                        <a:buChar char="●"/>
                      </a:pPr>
                      <a:r>
                        <a:rPr lang="en" sz="1000" i="1" u="none" strike="noStrike" cap="none">
                          <a:solidFill>
                            <a:srgbClr val="FFFFFF"/>
                          </a:solidFill>
                        </a:rPr>
                        <a:t>What data is needed to draw </a:t>
                      </a:r>
                      <a:r>
                        <a:rPr lang="en" sz="1000" u="none" strike="noStrike" cap="none">
                          <a:solidFill>
                            <a:srgbClr val="FFFFFF"/>
                          </a:solidFill>
                        </a:rPr>
                        <a:t>the UI on the screen?</a:t>
                      </a:r>
                      <a:endParaRPr sz="1000" u="none" strike="noStrike" cap="none">
                        <a:solidFill>
                          <a:srgbClr val="FFFFFF"/>
                        </a:solidFill>
                      </a:endParaRPr>
                    </a:p>
                    <a:p>
                      <a:pPr marL="171450" marR="0" lvl="0" indent="-120650" algn="l" rtl="0">
                        <a:lnSpc>
                          <a:spcPct val="100000"/>
                        </a:lnSpc>
                        <a:spcBef>
                          <a:spcPts val="0"/>
                        </a:spcBef>
                        <a:spcAft>
                          <a:spcPts val="0"/>
                        </a:spcAft>
                        <a:buClr>
                          <a:srgbClr val="FFFFFF"/>
                        </a:buClr>
                        <a:buSzPts val="1000"/>
                        <a:buFont typeface="Arial"/>
                        <a:buChar char="●"/>
                      </a:pPr>
                      <a:r>
                        <a:rPr lang="en" sz="1000" i="1" u="none" strike="noStrike" cap="none">
                          <a:solidFill>
                            <a:srgbClr val="FFFFFF"/>
                          </a:solidFill>
                        </a:rPr>
                        <a:t>Where is the data coming from</a:t>
                      </a:r>
                      <a:endParaRPr sz="1000" i="1"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The UI design will be generated from multiple platforms from the research team with accurate flow in mind</a:t>
                      </a:r>
                      <a:endParaRPr sz="14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t>What data is needed to design the user interface of the DoorDash app?</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t>Where is the data coming from?</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t>Does the flow make sense?</a:t>
                      </a:r>
                      <a:endParaRPr sz="14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42865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User generated data</a:t>
                      </a:r>
                      <a:endParaRPr sz="1400" b="1" u="none" strike="noStrike" cap="none">
                        <a:solidFill>
                          <a:srgbClr val="FFFFFF"/>
                        </a:solidFill>
                      </a:endParaRPr>
                    </a:p>
                    <a:p>
                      <a:pPr marL="171450" marR="0" lvl="0" indent="-120650" algn="l" rtl="0">
                        <a:lnSpc>
                          <a:spcPct val="100000"/>
                        </a:lnSpc>
                        <a:spcBef>
                          <a:spcPts val="0"/>
                        </a:spcBef>
                        <a:spcAft>
                          <a:spcPts val="0"/>
                        </a:spcAft>
                        <a:buClr>
                          <a:srgbClr val="FFFFFF"/>
                        </a:buClr>
                        <a:buSzPts val="1000"/>
                        <a:buFont typeface="Arial"/>
                        <a:buChar char="●"/>
                      </a:pPr>
                      <a:r>
                        <a:rPr lang="en" sz="1000" i="1" u="none" strike="noStrike" cap="none">
                          <a:solidFill>
                            <a:srgbClr val="FFFFFF"/>
                          </a:solidFill>
                        </a:rPr>
                        <a:t>Is it stored?</a:t>
                      </a:r>
                      <a:endParaRPr sz="1000" i="1" u="none" strike="noStrike" cap="none">
                        <a:solidFill>
                          <a:srgbClr val="FFFFFF"/>
                        </a:solidFill>
                      </a:endParaRPr>
                    </a:p>
                    <a:p>
                      <a:pPr marL="171450" marR="0" lvl="0" indent="-120650" algn="l" rtl="0">
                        <a:lnSpc>
                          <a:spcPct val="100000"/>
                        </a:lnSpc>
                        <a:spcBef>
                          <a:spcPts val="0"/>
                        </a:spcBef>
                        <a:spcAft>
                          <a:spcPts val="0"/>
                        </a:spcAft>
                        <a:buClr>
                          <a:srgbClr val="FFFFFF"/>
                        </a:buClr>
                        <a:buSzPts val="1000"/>
                        <a:buFont typeface="Arial"/>
                        <a:buChar char="●"/>
                      </a:pPr>
                      <a:r>
                        <a:rPr lang="en" sz="1000" i="1" u="none" strike="noStrike" cap="none">
                          <a:solidFill>
                            <a:srgbClr val="FFFFFF"/>
                          </a:solidFill>
                        </a:rPr>
                        <a:t>Where/how?</a:t>
                      </a:r>
                      <a:endParaRPr sz="1000" i="1" u="none" strike="noStrike" cap="none">
                        <a:solidFill>
                          <a:srgbClr val="FFFFFF"/>
                        </a:solidFill>
                      </a:endParaRPr>
                    </a:p>
                    <a:p>
                      <a:pPr marL="171450" marR="0" lvl="0" indent="-120650" algn="l" rtl="0">
                        <a:lnSpc>
                          <a:spcPct val="100000"/>
                        </a:lnSpc>
                        <a:spcBef>
                          <a:spcPts val="0"/>
                        </a:spcBef>
                        <a:spcAft>
                          <a:spcPts val="0"/>
                        </a:spcAft>
                        <a:buClr>
                          <a:srgbClr val="FFFFFF"/>
                        </a:buClr>
                        <a:buSzPts val="1000"/>
                        <a:buFont typeface="Arial"/>
                        <a:buChar char="●"/>
                      </a:pPr>
                      <a:r>
                        <a:rPr lang="en" sz="1000" i="1" u="none" strike="noStrike" cap="none">
                          <a:solidFill>
                            <a:srgbClr val="FFFFFF"/>
                          </a:solidFill>
                        </a:rPr>
                        <a:t>How wll that data be used again?</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The generated data will be stored on a secured SQL server. It will be retrieved using SQL codes and algorithms.</a:t>
                      </a:r>
                      <a:endParaRPr sz="14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t>Where are the customers user data stored and how?</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t>How will the data be used again?</a:t>
                      </a:r>
                      <a:endParaRPr sz="14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r h="42865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solidFill>
                            <a:srgbClr val="FFFFFF"/>
                          </a:solidFill>
                        </a:rPr>
                        <a:t>Latency</a:t>
                      </a:r>
                      <a:endParaRPr sz="1400" b="1" u="none" strike="noStrike" cap="none">
                        <a:solidFill>
                          <a:srgbClr val="FFFFFF"/>
                        </a:solidFill>
                      </a:endParaRPr>
                    </a:p>
                    <a:p>
                      <a:pPr marL="171450" marR="0" lvl="0" indent="-120650" algn="l" rtl="0">
                        <a:lnSpc>
                          <a:spcPct val="100000"/>
                        </a:lnSpc>
                        <a:spcBef>
                          <a:spcPts val="0"/>
                        </a:spcBef>
                        <a:spcAft>
                          <a:spcPts val="0"/>
                        </a:spcAft>
                        <a:buClr>
                          <a:srgbClr val="FFFFFF"/>
                        </a:buClr>
                        <a:buSzPts val="1000"/>
                        <a:buFont typeface="Arial"/>
                        <a:buChar char="●"/>
                      </a:pPr>
                      <a:r>
                        <a:rPr lang="en" sz="1000" i="1" u="none" strike="noStrike" cap="none">
                          <a:solidFill>
                            <a:srgbClr val="FFFFFF"/>
                          </a:solidFill>
                        </a:rPr>
                        <a:t>How quickly should things load?</a:t>
                      </a:r>
                      <a:endParaRPr sz="1000" i="1" u="none" strike="noStrike" cap="none">
                        <a:solidFill>
                          <a:srgbClr val="FFFFFF"/>
                        </a:solidFill>
                      </a:endParaRPr>
                    </a:p>
                    <a:p>
                      <a:pPr marL="171450" marR="0" lvl="0" indent="-120650" algn="l" rtl="0">
                        <a:lnSpc>
                          <a:spcPct val="100000"/>
                        </a:lnSpc>
                        <a:spcBef>
                          <a:spcPts val="0"/>
                        </a:spcBef>
                        <a:spcAft>
                          <a:spcPts val="0"/>
                        </a:spcAft>
                        <a:buClr>
                          <a:srgbClr val="FFFFFF"/>
                        </a:buClr>
                        <a:buSzPts val="1000"/>
                        <a:buFont typeface="Arial"/>
                        <a:buChar char="●"/>
                      </a:pPr>
                      <a:r>
                        <a:rPr lang="en" sz="1000" i="1" u="none" strike="noStrike" cap="none">
                          <a:solidFill>
                            <a:srgbClr val="FFFFFF"/>
                          </a:solidFill>
                        </a:rPr>
                        <a:t>Are there any operations that might slow down load time (ie: a call to another service)?</a:t>
                      </a:r>
                      <a:endParaRPr sz="1400" u="none" strike="noStrike" cap="none">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The app should be able to work immediately with a click of the </a:t>
                      </a:r>
                      <a:r>
                        <a:rPr lang="en-US" sz="1400" u="none" strike="noStrike" cap="none" dirty="0" err="1"/>
                        <a:t>buttoms</a:t>
                      </a:r>
                      <a:r>
                        <a:rPr lang="en-US" sz="1400" u="none" strike="noStrike" cap="none" dirty="0"/>
                        <a:t>.</a:t>
                      </a:r>
                      <a:endParaRPr sz="14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t>What could cause latency of the app and how quickly should things load?</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400" u="none" strike="noStrike" cap="none" dirty="0"/>
                        <a:t>Are there any operations that might slow down the load time?</a:t>
                      </a:r>
                      <a:endParaRPr sz="1400" u="none" strike="noStrike" cap="none"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2"/>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Handoff</a:t>
            </a:r>
            <a:endParaRPr sz="500"/>
          </a:p>
        </p:txBody>
      </p:sp>
      <p:sp>
        <p:nvSpPr>
          <p:cNvPr id="525" name="Google Shape;525;p82"/>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500"/>
              <a:buFont typeface="Open Sans"/>
              <a:buNone/>
            </a:pPr>
            <a:r>
              <a:rPr lang="en" sz="700">
                <a:solidFill>
                  <a:schemeClr val="lt1"/>
                </a:solidFill>
              </a:rPr>
              <a:t>© 2019 Udacity.  All rights reserved.</a:t>
            </a:r>
            <a:endParaRPr sz="700">
              <a:solidFill>
                <a:srgbClr val="7D97AD"/>
              </a:solidFill>
            </a:endParaRPr>
          </a:p>
        </p:txBody>
      </p:sp>
      <p:sp>
        <p:nvSpPr>
          <p:cNvPr id="526" name="Google Shape;526;p82"/>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Updated PRD</a:t>
            </a:r>
            <a:endParaRPr dirty="0"/>
          </a:p>
        </p:txBody>
      </p:sp>
      <p:sp>
        <p:nvSpPr>
          <p:cNvPr id="184" name="Google Shape;184;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1600" b="1" dirty="0">
                <a:solidFill>
                  <a:schemeClr val="tx1"/>
                </a:solidFill>
                <a:latin typeface="Open Sans"/>
                <a:ea typeface="Open Sans"/>
                <a:cs typeface="Open Sans"/>
                <a:sym typeface="Open Sans"/>
              </a:rPr>
              <a:t>Background</a:t>
            </a:r>
            <a:endParaRPr sz="2000" b="1" dirty="0">
              <a:solidFill>
                <a:schemeClr val="tx1"/>
              </a:solidFill>
            </a:endParaRPr>
          </a:p>
          <a:p>
            <a:pPr marL="114300" lvl="0" indent="0" algn="l" rtl="0">
              <a:lnSpc>
                <a:spcPct val="115000"/>
              </a:lnSpc>
              <a:spcBef>
                <a:spcPts val="0"/>
              </a:spcBef>
              <a:spcAft>
                <a:spcPts val="0"/>
              </a:spcAft>
              <a:buSzPts val="1800"/>
              <a:buNone/>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The</a:t>
            </a:r>
            <a:r>
              <a:rPr lang="en-US" sz="1400" dirty="0">
                <a:solidFill>
                  <a:schemeClr val="tx1"/>
                </a:solidFill>
              </a:rPr>
              <a:t> </a:t>
            </a: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rise of online ordering utilizations and food deliveries over the years have drastically skyrocketed. Over the years, the emergence of food delivery services have been adopted by many businesses with a conscious deliberate efforts to improve delivery time, reduce operations costs and increase customer satisfaction.</a:t>
            </a:r>
            <a:endParaRPr sz="1400" dirty="0">
              <a:solidFill>
                <a:schemeClr val="tx1"/>
              </a:solidFill>
            </a:endParaRPr>
          </a:p>
          <a:p>
            <a:pPr marL="114300" lvl="0" indent="0" algn="l" rtl="0">
              <a:lnSpc>
                <a:spcPct val="115000"/>
              </a:lnSpc>
              <a:spcBef>
                <a:spcPts val="0"/>
              </a:spcBef>
              <a:spcAft>
                <a:spcPts val="0"/>
              </a:spcAft>
              <a:buSzPts val="1800"/>
              <a:buNone/>
            </a:pPr>
            <a:endParaRPr sz="1400" b="1" dirty="0">
              <a:solidFill>
                <a:srgbClr val="9E9E9E"/>
              </a:solidFill>
              <a:latin typeface="Open Sans"/>
              <a:ea typeface="Open Sans"/>
              <a:cs typeface="Open Sans"/>
              <a:sym typeface="Open Sans"/>
            </a:endParaRPr>
          </a:p>
          <a:p>
            <a:pPr marL="114300" lvl="0" indent="0" algn="l" rtl="0">
              <a:lnSpc>
                <a:spcPct val="115000"/>
              </a:lnSpc>
              <a:spcBef>
                <a:spcPts val="0"/>
              </a:spcBef>
              <a:spcAft>
                <a:spcPts val="0"/>
              </a:spcAft>
              <a:buSzPts val="1800"/>
              <a:buNone/>
            </a:pPr>
            <a:r>
              <a:rPr lang="en" sz="1600" b="1" dirty="0">
                <a:solidFill>
                  <a:schemeClr val="tx1"/>
                </a:solidFill>
                <a:latin typeface="Open Sans"/>
                <a:ea typeface="Open Sans"/>
                <a:cs typeface="Open Sans"/>
                <a:sym typeface="Open Sans"/>
              </a:rPr>
              <a:t>Problem</a:t>
            </a:r>
            <a:endParaRPr sz="2400" dirty="0">
              <a:solidFill>
                <a:schemeClr val="tx1"/>
              </a:solidFill>
            </a:endParaRPr>
          </a:p>
          <a:p>
            <a:pPr marL="114300" lvl="0" indent="0" algn="l" rtl="0">
              <a:lnSpc>
                <a:spcPct val="115000"/>
              </a:lnSpc>
              <a:spcBef>
                <a:spcPts val="0"/>
              </a:spcBef>
              <a:spcAft>
                <a:spcPts val="0"/>
              </a:spcAft>
              <a:buSzPts val="1800"/>
              <a:buNone/>
            </a:pPr>
            <a:r>
              <a:rPr lang="en-US" sz="1400" dirty="0">
                <a:solidFill>
                  <a:schemeClr val="tx1"/>
                </a:solidFill>
                <a:latin typeface="Open Sans"/>
                <a:ea typeface="Open Sans"/>
                <a:cs typeface="Open Sans"/>
                <a:sym typeface="Open Sans"/>
              </a:rPr>
              <a:t>With the demand for an improved customer satisfaction across multiple facets of businesses, our objective at DoorDash is not just to satisfy the customer but amaze them. The operational costs and fees charged per delivery by businesses to dashers must be drastically cut down hence the birth of the autonomous delivery cars. The short-term goal is to design a robot capable of making deliveries within a two-mile radius with the capabilities </a:t>
            </a:r>
            <a:r>
              <a:rPr lang="en" sz="1400" u="none" strike="noStrike" cap="none" dirty="0">
                <a:solidFill>
                  <a:schemeClr val="tx1"/>
                </a:solidFill>
                <a:latin typeface="Open Sans"/>
                <a:ea typeface="Open Sans"/>
                <a:cs typeface="Open Sans"/>
                <a:sym typeface="Open Sans"/>
              </a:rPr>
              <a:t>to view status of deliveries and remotely take control of robots that need intervention (i.e rerouting) whereas the human dashers focus on radius over two miles.</a:t>
            </a:r>
            <a:endParaRPr sz="1400" dirty="0">
              <a:solidFill>
                <a:schemeClr val="tx1"/>
              </a:solidFill>
              <a:latin typeface="Open Sans"/>
              <a:ea typeface="Open Sans"/>
              <a:cs typeface="Open Sans"/>
              <a:sym typeface="Open Sans"/>
            </a:endParaRPr>
          </a:p>
          <a:p>
            <a:pPr marL="457200" lvl="0" indent="-228600" algn="l" rtl="0">
              <a:lnSpc>
                <a:spcPct val="115000"/>
              </a:lnSpc>
              <a:spcBef>
                <a:spcPts val="0"/>
              </a:spcBef>
              <a:spcAft>
                <a:spcPts val="0"/>
              </a:spcAft>
              <a:buSzPts val="1800"/>
              <a:buNone/>
            </a:pPr>
            <a:endParaRPr sz="2000" dirty="0"/>
          </a:p>
        </p:txBody>
      </p:sp>
    </p:spTree>
    <p:extLst>
      <p:ext uri="{BB962C8B-B14F-4D97-AF65-F5344CB8AC3E}">
        <p14:creationId xmlns:p14="http://schemas.microsoft.com/office/powerpoint/2010/main" val="3004776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Initial PRD</a:t>
            </a:r>
            <a:endParaRPr dirty="0"/>
          </a:p>
        </p:txBody>
      </p:sp>
      <p:sp>
        <p:nvSpPr>
          <p:cNvPr id="184" name="Google Shape;184;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1600" b="1" dirty="0">
                <a:solidFill>
                  <a:schemeClr val="tx1"/>
                </a:solidFill>
                <a:latin typeface="Open Sans"/>
                <a:ea typeface="Open Sans"/>
                <a:cs typeface="Open Sans"/>
                <a:sym typeface="Open Sans"/>
              </a:rPr>
              <a:t>Goals</a:t>
            </a:r>
            <a:endParaRPr sz="2400" b="1" dirty="0">
              <a:solidFill>
                <a:schemeClr val="tx1"/>
              </a:solidFill>
            </a:endParaRPr>
          </a:p>
          <a:p>
            <a:pPr marL="514350" indent="-285750"/>
            <a:r>
              <a:rPr lang="en-US" dirty="0">
                <a:solidFill>
                  <a:schemeClr val="tx1"/>
                </a:solidFill>
              </a:rPr>
              <a:t>Build an autonomous delivery robot that deliver services to customers within a two-mile radius.</a:t>
            </a:r>
          </a:p>
          <a:p>
            <a:pPr marL="514350" indent="-285750"/>
            <a:r>
              <a:rPr lang="en-US" dirty="0">
                <a:solidFill>
                  <a:schemeClr val="tx1"/>
                </a:solidFill>
              </a:rPr>
              <a:t>Drastically reduce operational costs and fees associated with using human dashers.</a:t>
            </a:r>
          </a:p>
          <a:p>
            <a:pPr marL="514350" indent="-285750"/>
            <a:r>
              <a:rPr lang="en-US" dirty="0">
                <a:solidFill>
                  <a:schemeClr val="tx1"/>
                </a:solidFill>
              </a:rPr>
              <a:t>Increase customer satisfaction through the prioritization of prompt deliveries of services.</a:t>
            </a:r>
          </a:p>
          <a:p>
            <a:pPr marL="514350" indent="-285750"/>
            <a:r>
              <a:rPr lang="en-US" dirty="0">
                <a:solidFill>
                  <a:schemeClr val="tx1"/>
                </a:solidFill>
              </a:rPr>
              <a:t>Build </a:t>
            </a:r>
            <a:r>
              <a:rPr lang="en-US" sz="1800" dirty="0">
                <a:solidFill>
                  <a:schemeClr val="tx1"/>
                </a:solidFill>
                <a:latin typeface="Open Sans"/>
                <a:ea typeface="Open Sans"/>
                <a:cs typeface="Open Sans"/>
                <a:sym typeface="Open Sans"/>
              </a:rPr>
              <a:t>capabilities </a:t>
            </a:r>
            <a:r>
              <a:rPr lang="en" sz="1800" u="none" strike="noStrike" cap="none" dirty="0">
                <a:solidFill>
                  <a:schemeClr val="tx1"/>
                </a:solidFill>
                <a:latin typeface="Open Sans"/>
                <a:ea typeface="Open Sans"/>
                <a:cs typeface="Open Sans"/>
                <a:sym typeface="Open Sans"/>
              </a:rPr>
              <a:t>to view status of deliveries and remotely take control of robots that need intervention.</a:t>
            </a:r>
            <a:endParaRPr lang="en-US" dirty="0">
              <a:solidFill>
                <a:schemeClr val="tx1"/>
              </a:solidFill>
            </a:endParaRPr>
          </a:p>
          <a:p>
            <a:pPr marL="514350" indent="-285750"/>
            <a:endParaRPr dirty="0">
              <a:solidFill>
                <a:schemeClr val="tx1"/>
              </a:solidFill>
            </a:endParaRPr>
          </a:p>
        </p:txBody>
      </p:sp>
    </p:spTree>
    <p:extLst>
      <p:ext uri="{BB962C8B-B14F-4D97-AF65-F5344CB8AC3E}">
        <p14:creationId xmlns:p14="http://schemas.microsoft.com/office/powerpoint/2010/main" val="648584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Updated PRD</a:t>
            </a:r>
            <a:endParaRPr dirty="0"/>
          </a:p>
        </p:txBody>
      </p:sp>
      <p:sp>
        <p:nvSpPr>
          <p:cNvPr id="184" name="Google Shape;184;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1600" b="1" dirty="0">
                <a:solidFill>
                  <a:schemeClr val="tx1"/>
                </a:solidFill>
                <a:latin typeface="Open Sans"/>
                <a:ea typeface="Open Sans"/>
                <a:cs typeface="Open Sans"/>
                <a:sym typeface="Open Sans"/>
              </a:rPr>
              <a:t>Goals</a:t>
            </a:r>
            <a:endParaRPr sz="2400" b="1" dirty="0">
              <a:solidFill>
                <a:schemeClr val="tx1"/>
              </a:solidFill>
            </a:endParaRPr>
          </a:p>
          <a:p>
            <a:pPr marL="514350" indent="-285750"/>
            <a:r>
              <a:rPr lang="en-US" sz="1600" dirty="0">
                <a:solidFill>
                  <a:schemeClr val="tx1"/>
                </a:solidFill>
              </a:rPr>
              <a:t>Build an autonomous delivery robot that deliver services to customers within a two-mile radius.</a:t>
            </a:r>
          </a:p>
          <a:p>
            <a:pPr marL="514350" indent="-285750"/>
            <a:r>
              <a:rPr lang="en-US" sz="1600" dirty="0">
                <a:solidFill>
                  <a:schemeClr val="tx1"/>
                </a:solidFill>
              </a:rPr>
              <a:t>Drastically reduce operational costs and fees associated with using human dashers.</a:t>
            </a:r>
          </a:p>
          <a:p>
            <a:pPr marL="514350" indent="-285750"/>
            <a:r>
              <a:rPr lang="en-US" sz="1600" dirty="0">
                <a:solidFill>
                  <a:schemeClr val="tx1"/>
                </a:solidFill>
              </a:rPr>
              <a:t>Increase customer satisfaction through the prioritization of prompt deliveries of services.</a:t>
            </a:r>
          </a:p>
          <a:p>
            <a:pPr marL="514350" indent="-285750"/>
            <a:r>
              <a:rPr lang="en-US" sz="1600" dirty="0">
                <a:solidFill>
                  <a:schemeClr val="tx1"/>
                </a:solidFill>
              </a:rPr>
              <a:t>Build </a:t>
            </a:r>
            <a:r>
              <a:rPr lang="en-US" sz="1600" dirty="0">
                <a:solidFill>
                  <a:schemeClr val="tx1"/>
                </a:solidFill>
                <a:latin typeface="Open Sans"/>
                <a:ea typeface="Open Sans"/>
                <a:cs typeface="Open Sans"/>
                <a:sym typeface="Open Sans"/>
              </a:rPr>
              <a:t>capabilities </a:t>
            </a:r>
            <a:r>
              <a:rPr lang="en" sz="1600" u="none" strike="noStrike" cap="none" dirty="0">
                <a:solidFill>
                  <a:schemeClr val="tx1"/>
                </a:solidFill>
                <a:latin typeface="Open Sans"/>
                <a:ea typeface="Open Sans"/>
                <a:cs typeface="Open Sans"/>
                <a:sym typeface="Open Sans"/>
              </a:rPr>
              <a:t>to view status of deliveries and remotely take control of robots that need intervention.</a:t>
            </a:r>
            <a:endParaRPr lang="en-US" sz="1600" dirty="0">
              <a:solidFill>
                <a:schemeClr val="tx1"/>
              </a:solidFill>
            </a:endParaRPr>
          </a:p>
          <a:p>
            <a:pPr marL="514350" indent="-285750"/>
            <a:endParaRPr dirty="0">
              <a:solidFill>
                <a:schemeClr val="tx1"/>
              </a:solidFill>
            </a:endParaRPr>
          </a:p>
        </p:txBody>
      </p:sp>
    </p:spTree>
    <p:extLst>
      <p:ext uri="{BB962C8B-B14F-4D97-AF65-F5344CB8AC3E}">
        <p14:creationId xmlns:p14="http://schemas.microsoft.com/office/powerpoint/2010/main" val="2152744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Updated PRD </a:t>
            </a:r>
            <a:r>
              <a:rPr lang="en" sz="1800"/>
              <a:t>(page 2)</a:t>
            </a:r>
            <a:endParaRPr/>
          </a:p>
        </p:txBody>
      </p:sp>
      <p:sp>
        <p:nvSpPr>
          <p:cNvPr id="548" name="Google Shape;548;p8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1600" b="1" dirty="0">
                <a:solidFill>
                  <a:schemeClr val="tx1"/>
                </a:solidFill>
                <a:latin typeface="Open Sans"/>
                <a:ea typeface="Open Sans"/>
                <a:cs typeface="Open Sans"/>
                <a:sym typeface="Open Sans"/>
              </a:rPr>
              <a:t>Success Metrics</a:t>
            </a:r>
            <a:endParaRPr sz="2000" dirty="0">
              <a:solidFill>
                <a:schemeClr val="tx1"/>
              </a:solidFill>
            </a:endParaRPr>
          </a:p>
          <a:p>
            <a:pPr marL="0" marR="0" indent="0" algn="l" rtl="0" fontAlgn="t">
              <a:spcBef>
                <a:spcPts val="0"/>
              </a:spcBef>
              <a:spcAft>
                <a:spcPts val="0"/>
              </a:spcAft>
              <a:buNone/>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Prompt delivery time, customer satisfaction ratings, </a:t>
            </a:r>
            <a:r>
              <a:rPr lang="en-US" sz="14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of customers with auto-service, click through rate, webpage open rates</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of successful navigation</a:t>
            </a:r>
            <a:r>
              <a:rPr lang="en-US" sz="1400" dirty="0">
                <a:latin typeface="Open Sans" panose="020B0606030504020204" pitchFamily="34" charset="0"/>
                <a:ea typeface="Open Sans" panose="020B0606030504020204" pitchFamily="34" charset="0"/>
                <a:cs typeface="Open Sans" panose="020B0606030504020204" pitchFamily="34" charset="0"/>
              </a:rPr>
              <a:t>, </a:t>
            </a:r>
            <a:r>
              <a:rPr lang="en-US" sz="14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of customer engagement</a:t>
            </a:r>
            <a:endParaRPr lang="en-US" sz="14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a:p>
            <a:pPr marL="114300" lvl="0" indent="0" algn="l" rtl="0">
              <a:lnSpc>
                <a:spcPct val="115000"/>
              </a:lnSpc>
              <a:spcBef>
                <a:spcPts val="0"/>
              </a:spcBef>
              <a:spcAft>
                <a:spcPts val="0"/>
              </a:spcAft>
              <a:buSzPts val="1800"/>
              <a:buNone/>
            </a:pPr>
            <a:endParaRPr sz="1200" dirty="0">
              <a:solidFill>
                <a:schemeClr val="tx1"/>
              </a:solidFill>
            </a:endParaRPr>
          </a:p>
          <a:p>
            <a:pPr marL="114300" lvl="0" indent="0" algn="l" rtl="0">
              <a:lnSpc>
                <a:spcPct val="115000"/>
              </a:lnSpc>
              <a:spcBef>
                <a:spcPts val="0"/>
              </a:spcBef>
              <a:spcAft>
                <a:spcPts val="0"/>
              </a:spcAft>
              <a:buSzPts val="1800"/>
              <a:buNone/>
            </a:pPr>
            <a:endParaRPr sz="1400" b="1" dirty="0">
              <a:solidFill>
                <a:schemeClr val="tx1"/>
              </a:solidFill>
              <a:latin typeface="Open Sans"/>
              <a:ea typeface="Open Sans"/>
              <a:cs typeface="Open Sans"/>
              <a:sym typeface="Open Sans"/>
            </a:endParaRPr>
          </a:p>
          <a:p>
            <a:pPr marL="114300" lvl="0" indent="0" algn="l" rtl="0">
              <a:lnSpc>
                <a:spcPct val="115000"/>
              </a:lnSpc>
              <a:spcBef>
                <a:spcPts val="0"/>
              </a:spcBef>
              <a:spcAft>
                <a:spcPts val="0"/>
              </a:spcAft>
              <a:buSzPts val="1800"/>
              <a:buNone/>
            </a:pPr>
            <a:r>
              <a:rPr lang="en" sz="1600" b="1" dirty="0">
                <a:solidFill>
                  <a:schemeClr val="tx1"/>
                </a:solidFill>
                <a:latin typeface="Open Sans"/>
                <a:ea typeface="Open Sans"/>
                <a:cs typeface="Open Sans"/>
                <a:sym typeface="Open Sans"/>
              </a:rPr>
              <a:t>Key Features &amp; Scope</a:t>
            </a:r>
            <a:endParaRPr sz="2000" dirty="0">
              <a:solidFill>
                <a:schemeClr val="tx1"/>
              </a:solidFill>
            </a:endParaRPr>
          </a:p>
          <a:p>
            <a:pPr marL="114300" lvl="0" indent="0" algn="l" rtl="0">
              <a:lnSpc>
                <a:spcPct val="115000"/>
              </a:lnSpc>
              <a:spcBef>
                <a:spcPts val="0"/>
              </a:spcBef>
              <a:spcAft>
                <a:spcPts val="0"/>
              </a:spcAft>
              <a:buSzPts val="1800"/>
              <a:buNone/>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Minimum Viable Product will include a splash page, sign in/sign up page, dashboard home page, delivery service provided page, cart page, payment page, order tracking page, order complete page.</a:t>
            </a:r>
            <a:endParaRPr sz="1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114300" lvl="0" indent="0" algn="l" rtl="0">
              <a:lnSpc>
                <a:spcPct val="115000"/>
              </a:lnSpc>
              <a:spcBef>
                <a:spcPts val="0"/>
              </a:spcBef>
              <a:spcAft>
                <a:spcPts val="0"/>
              </a:spcAft>
              <a:buSzPts val="1800"/>
              <a:buNone/>
            </a:pPr>
            <a:endParaRPr sz="16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114300" lvl="0" indent="0" algn="l" rtl="0">
              <a:lnSpc>
                <a:spcPct val="115000"/>
              </a:lnSpc>
              <a:spcBef>
                <a:spcPts val="0"/>
              </a:spcBef>
              <a:spcAft>
                <a:spcPts val="0"/>
              </a:spcAft>
              <a:buSzPts val="1800"/>
              <a:buNone/>
            </a:pPr>
            <a:r>
              <a:rPr lang="en" sz="1600" b="1" dirty="0">
                <a:solidFill>
                  <a:schemeClr val="tx1"/>
                </a:solidFill>
                <a:latin typeface="Open Sans"/>
                <a:ea typeface="Open Sans"/>
                <a:cs typeface="Open Sans"/>
                <a:sym typeface="Open Sans"/>
              </a:rPr>
              <a:t>Core UX Flow</a:t>
            </a:r>
            <a:endParaRPr sz="2000" dirty="0">
              <a:solidFill>
                <a:schemeClr val="tx1"/>
              </a:solidFill>
            </a:endParaRPr>
          </a:p>
          <a:p>
            <a:pPr marL="114300" lvl="0" indent="0" algn="l" rtl="0">
              <a:lnSpc>
                <a:spcPct val="115000"/>
              </a:lnSpc>
              <a:spcBef>
                <a:spcPts val="0"/>
              </a:spcBef>
              <a:spcAft>
                <a:spcPts val="0"/>
              </a:spcAft>
              <a:buSzPts val="1800"/>
              <a:buNone/>
            </a:pPr>
            <a:r>
              <a:rPr lang="en-US" sz="1600" dirty="0">
                <a:hlinkClick r:id="rId3"/>
              </a:rPr>
              <a:t>https://www.figma.com/file/Kv2h50hMlAJCTB9QgsVLRo/DoorDashPJ?node-id=0%3A1</a:t>
            </a:r>
            <a:endParaRPr sz="1600" dirty="0"/>
          </a:p>
          <a:p>
            <a:pPr marL="114300" lvl="0" indent="0" algn="l" rtl="0">
              <a:lnSpc>
                <a:spcPct val="115000"/>
              </a:lnSpc>
              <a:spcBef>
                <a:spcPts val="0"/>
              </a:spcBef>
              <a:spcAft>
                <a:spcPts val="0"/>
              </a:spcAft>
              <a:buSzPts val="1800"/>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8"/>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SzPts val="500"/>
              <a:buFont typeface="Open Sans"/>
              <a:buNone/>
            </a:pPr>
            <a:r>
              <a:rPr lang="en"/>
              <a:t>Understand</a:t>
            </a:r>
            <a:endParaRPr sz="500"/>
          </a:p>
        </p:txBody>
      </p:sp>
      <p:sp>
        <p:nvSpPr>
          <p:cNvPr id="190" name="Google Shape;190;p38"/>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500"/>
              <a:buFont typeface="Open Sans"/>
              <a:buNone/>
            </a:pPr>
            <a:r>
              <a:rPr lang="en" sz="700">
                <a:solidFill>
                  <a:schemeClr val="lt1"/>
                </a:solidFill>
              </a:rPr>
              <a:t>© 2019 Udacity.  All rights reserved.</a:t>
            </a:r>
            <a:endParaRPr sz="700">
              <a:solidFill>
                <a:schemeClr val="lt2"/>
              </a:solidFill>
            </a:endParaRPr>
          </a:p>
        </p:txBody>
      </p:sp>
      <p:sp>
        <p:nvSpPr>
          <p:cNvPr id="191" name="Google Shape;191;p38"/>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Open Sans"/>
                <a:ea typeface="Open Sans"/>
                <a:cs typeface="Open Sans"/>
                <a:sym typeface="Open Sans"/>
              </a:rPr>
              <a:t>Create a shared understanding of the space, problem, and goals</a:t>
            </a:r>
            <a:endParaRPr sz="1400" b="0" i="0" u="none" strike="noStrike" cap="non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9"/>
          <p:cNvSpPr txBox="1">
            <a:spLocks noGrp="1"/>
          </p:cNvSpPr>
          <p:nvPr>
            <p:ph type="title"/>
          </p:nvPr>
        </p:nvSpPr>
        <p:spPr>
          <a:xfrm>
            <a:off x="311700" y="216425"/>
            <a:ext cx="8520600" cy="572700"/>
          </a:xfrm>
          <a:prstGeom prst="rect">
            <a:avLst/>
          </a:prstGeom>
          <a:noFill/>
          <a:ln>
            <a:noFill/>
          </a:ln>
        </p:spPr>
        <p:txBody>
          <a:bodyPr spcFirstLastPara="1" wrap="square" lIns="34275" tIns="34275" rIns="34275" bIns="34275" anchor="t" anchorCtr="0">
            <a:noAutofit/>
          </a:bodyPr>
          <a:lstStyle/>
          <a:p>
            <a:pPr marL="0" lvl="0" indent="0" algn="l" rtl="0">
              <a:lnSpc>
                <a:spcPct val="100000"/>
              </a:lnSpc>
              <a:spcBef>
                <a:spcPts val="0"/>
              </a:spcBef>
              <a:spcAft>
                <a:spcPts val="0"/>
              </a:spcAft>
              <a:buSzPts val="500"/>
              <a:buNone/>
            </a:pPr>
            <a:r>
              <a:rPr lang="en" sz="3200" dirty="0"/>
              <a:t>How Might We</a:t>
            </a:r>
            <a:endParaRPr sz="3200" dirty="0"/>
          </a:p>
        </p:txBody>
      </p:sp>
      <p:sp>
        <p:nvSpPr>
          <p:cNvPr id="3" name="Google Shape;665;p94">
            <a:extLst>
              <a:ext uri="{FF2B5EF4-FFF2-40B4-BE49-F238E27FC236}">
                <a16:creationId xmlns:a16="http://schemas.microsoft.com/office/drawing/2014/main" id="{A9887F5C-5CB5-777F-DDD9-A65284AC9719}"/>
              </a:ext>
            </a:extLst>
          </p:cNvPr>
          <p:cNvSpPr/>
          <p:nvPr/>
        </p:nvSpPr>
        <p:spPr>
          <a:xfrm>
            <a:off x="2601500" y="3002000"/>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see real-time traffic on the route? </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5" name="Google Shape;666;p94">
            <a:extLst>
              <a:ext uri="{FF2B5EF4-FFF2-40B4-BE49-F238E27FC236}">
                <a16:creationId xmlns:a16="http://schemas.microsoft.com/office/drawing/2014/main" id="{EE603422-9921-EE1C-024A-B2AC23DBBAE0}"/>
              </a:ext>
            </a:extLst>
          </p:cNvPr>
          <p:cNvSpPr/>
          <p:nvPr/>
        </p:nvSpPr>
        <p:spPr>
          <a:xfrm>
            <a:off x="1490325" y="1935775"/>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teach robots to avoid obstacles?</a:t>
            </a:r>
            <a:endParaRPr sz="1000" b="0" i="0" u="none" strike="noStrike" cap="none" dirty="0">
              <a:solidFill>
                <a:srgbClr val="000000"/>
              </a:solidFill>
              <a:latin typeface="Arial"/>
              <a:ea typeface="Arial"/>
              <a:cs typeface="Arial"/>
              <a:sym typeface="Arial"/>
            </a:endParaRPr>
          </a:p>
        </p:txBody>
      </p:sp>
      <p:sp>
        <p:nvSpPr>
          <p:cNvPr id="7" name="Google Shape;667;p94">
            <a:extLst>
              <a:ext uri="{FF2B5EF4-FFF2-40B4-BE49-F238E27FC236}">
                <a16:creationId xmlns:a16="http://schemas.microsoft.com/office/drawing/2014/main" id="{2A4723C7-E650-F504-EE32-DC63C7CCAC34}"/>
              </a:ext>
            </a:extLst>
          </p:cNvPr>
          <p:cNvSpPr/>
          <p:nvPr/>
        </p:nvSpPr>
        <p:spPr>
          <a:xfrm>
            <a:off x="1526125" y="892350"/>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confirm that the robot is at the right address?</a:t>
            </a:r>
            <a:endParaRPr sz="1000" b="0" i="0" u="none" strike="noStrike" cap="none" dirty="0">
              <a:solidFill>
                <a:srgbClr val="000000"/>
              </a:solidFill>
              <a:latin typeface="Arial"/>
              <a:ea typeface="Arial"/>
              <a:cs typeface="Arial"/>
              <a:sym typeface="Arial"/>
            </a:endParaRPr>
          </a:p>
        </p:txBody>
      </p:sp>
      <p:sp>
        <p:nvSpPr>
          <p:cNvPr id="9" name="Google Shape;668;p94">
            <a:extLst>
              <a:ext uri="{FF2B5EF4-FFF2-40B4-BE49-F238E27FC236}">
                <a16:creationId xmlns:a16="http://schemas.microsoft.com/office/drawing/2014/main" id="{2BC02FD0-A3D9-A748-B2A1-B68B57CE5553}"/>
              </a:ext>
            </a:extLst>
          </p:cNvPr>
          <p:cNvSpPr/>
          <p:nvPr/>
        </p:nvSpPr>
        <p:spPr>
          <a:xfrm>
            <a:off x="2588750" y="1935775"/>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move robots to a safe place before stopping?</a:t>
            </a:r>
            <a:endParaRPr sz="1000" b="0" i="0" u="none" strike="noStrike" cap="none" dirty="0">
              <a:solidFill>
                <a:srgbClr val="000000"/>
              </a:solidFill>
              <a:latin typeface="Arial"/>
              <a:ea typeface="Arial"/>
              <a:cs typeface="Arial"/>
              <a:sym typeface="Arial"/>
            </a:endParaRPr>
          </a:p>
        </p:txBody>
      </p:sp>
      <p:sp>
        <p:nvSpPr>
          <p:cNvPr id="11" name="Google Shape;669;p94">
            <a:extLst>
              <a:ext uri="{FF2B5EF4-FFF2-40B4-BE49-F238E27FC236}">
                <a16:creationId xmlns:a16="http://schemas.microsoft.com/office/drawing/2014/main" id="{722CC55E-2E3C-7448-0159-7A1BF9B7E5EA}"/>
              </a:ext>
            </a:extLst>
          </p:cNvPr>
          <p:cNvSpPr/>
          <p:nvPr/>
        </p:nvSpPr>
        <p:spPr>
          <a:xfrm>
            <a:off x="391900" y="1935775"/>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routes more efficient?</a:t>
            </a:r>
            <a:endParaRPr sz="1000" b="0" i="0" u="none" strike="noStrike" cap="none" dirty="0">
              <a:solidFill>
                <a:srgbClr val="000000"/>
              </a:solidFill>
              <a:latin typeface="Arial"/>
              <a:ea typeface="Arial"/>
              <a:cs typeface="Arial"/>
              <a:sym typeface="Arial"/>
            </a:endParaRPr>
          </a:p>
        </p:txBody>
      </p:sp>
      <p:sp>
        <p:nvSpPr>
          <p:cNvPr id="13" name="Google Shape;670;p94">
            <a:extLst>
              <a:ext uri="{FF2B5EF4-FFF2-40B4-BE49-F238E27FC236}">
                <a16:creationId xmlns:a16="http://schemas.microsoft.com/office/drawing/2014/main" id="{953389FC-F5CD-BC8C-7E0A-B9956235E48B}"/>
              </a:ext>
            </a:extLst>
          </p:cNvPr>
          <p:cNvSpPr/>
          <p:nvPr/>
        </p:nvSpPr>
        <p:spPr>
          <a:xfrm>
            <a:off x="1490325" y="3002000"/>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establish preferred routes?</a:t>
            </a:r>
            <a:endParaRPr sz="1000" b="0" i="0" u="none" strike="noStrike" cap="none" dirty="0">
              <a:solidFill>
                <a:srgbClr val="000000"/>
              </a:solidFill>
              <a:latin typeface="Arial"/>
              <a:ea typeface="Arial"/>
              <a:cs typeface="Arial"/>
              <a:sym typeface="Arial"/>
            </a:endParaRPr>
          </a:p>
        </p:txBody>
      </p:sp>
      <p:sp>
        <p:nvSpPr>
          <p:cNvPr id="15" name="Google Shape;671;p94">
            <a:extLst>
              <a:ext uri="{FF2B5EF4-FFF2-40B4-BE49-F238E27FC236}">
                <a16:creationId xmlns:a16="http://schemas.microsoft.com/office/drawing/2014/main" id="{BD4F5F43-3903-323F-71BC-904ECD4EFBC6}"/>
              </a:ext>
            </a:extLst>
          </p:cNvPr>
          <p:cNvSpPr/>
          <p:nvPr/>
        </p:nvSpPr>
        <p:spPr>
          <a:xfrm>
            <a:off x="379150" y="3002000"/>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allow robots to detect real-time traffic patterns?</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17" name="Google Shape;672;p94">
            <a:extLst>
              <a:ext uri="{FF2B5EF4-FFF2-40B4-BE49-F238E27FC236}">
                <a16:creationId xmlns:a16="http://schemas.microsoft.com/office/drawing/2014/main" id="{E59F686A-965B-4235-5FD8-C7979B77FD7F}"/>
              </a:ext>
            </a:extLst>
          </p:cNvPr>
          <p:cNvSpPr/>
          <p:nvPr/>
        </p:nvSpPr>
        <p:spPr>
          <a:xfrm>
            <a:off x="3729513" y="2962539"/>
            <a:ext cx="1010100" cy="1010100"/>
          </a:xfrm>
          <a:prstGeom prst="foldedCorner">
            <a:avLst>
              <a:gd name="adj" fmla="val 16667"/>
            </a:avLst>
          </a:prstGeom>
          <a:solidFill>
            <a:schemeClr val="accent6">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teach robots to avoid trouble?</a:t>
            </a:r>
            <a:endParaRPr sz="1000" b="0" i="0" u="none" strike="noStrike" cap="none" dirty="0">
              <a:solidFill>
                <a:srgbClr val="000000"/>
              </a:solidFill>
              <a:latin typeface="Arial"/>
              <a:ea typeface="Arial"/>
              <a:cs typeface="Arial"/>
              <a:sym typeface="Arial"/>
            </a:endParaRPr>
          </a:p>
        </p:txBody>
      </p:sp>
      <p:sp>
        <p:nvSpPr>
          <p:cNvPr id="19" name="Google Shape;673;p94">
            <a:extLst>
              <a:ext uri="{FF2B5EF4-FFF2-40B4-BE49-F238E27FC236}">
                <a16:creationId xmlns:a16="http://schemas.microsoft.com/office/drawing/2014/main" id="{722463BC-14DD-0F00-C799-D9DCDC47DD20}"/>
              </a:ext>
            </a:extLst>
          </p:cNvPr>
          <p:cNvSpPr/>
          <p:nvPr/>
        </p:nvSpPr>
        <p:spPr>
          <a:xfrm>
            <a:off x="3669637" y="1935775"/>
            <a:ext cx="1010100" cy="1010100"/>
          </a:xfrm>
          <a:prstGeom prst="foldedCorner">
            <a:avLst>
              <a:gd name="adj" fmla="val 16667"/>
            </a:avLst>
          </a:prstGeom>
          <a:solidFill>
            <a:schemeClr val="accent6">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have robots signal distress when something goes wrong?</a:t>
            </a:r>
            <a:endParaRPr sz="1000" b="0" i="0" u="none" strike="noStrike" cap="none" dirty="0">
              <a:solidFill>
                <a:srgbClr val="000000"/>
              </a:solidFill>
              <a:latin typeface="Arial"/>
              <a:ea typeface="Arial"/>
              <a:cs typeface="Arial"/>
              <a:sym typeface="Arial"/>
            </a:endParaRPr>
          </a:p>
        </p:txBody>
      </p:sp>
      <p:sp>
        <p:nvSpPr>
          <p:cNvPr id="21" name="Google Shape;674;p94">
            <a:extLst>
              <a:ext uri="{FF2B5EF4-FFF2-40B4-BE49-F238E27FC236}">
                <a16:creationId xmlns:a16="http://schemas.microsoft.com/office/drawing/2014/main" id="{180837E7-A4FE-DE3D-95B5-8453D114FAFB}"/>
              </a:ext>
            </a:extLst>
          </p:cNvPr>
          <p:cNvSpPr/>
          <p:nvPr/>
        </p:nvSpPr>
        <p:spPr>
          <a:xfrm>
            <a:off x="2608180" y="892350"/>
            <a:ext cx="1010100" cy="1010100"/>
          </a:xfrm>
          <a:prstGeom prst="foldedCorner">
            <a:avLst>
              <a:gd name="adj" fmla="val 16667"/>
            </a:avLst>
          </a:prstGeom>
          <a:solidFill>
            <a:schemeClr val="accent6">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program robots to address delays in deliveries?</a:t>
            </a:r>
            <a:endParaRPr sz="1000" b="0" i="0" u="none" strike="noStrike" cap="none" dirty="0">
              <a:solidFill>
                <a:srgbClr val="000000"/>
              </a:solidFill>
              <a:latin typeface="Arial"/>
              <a:ea typeface="Arial"/>
              <a:cs typeface="Arial"/>
              <a:sym typeface="Arial"/>
            </a:endParaRPr>
          </a:p>
        </p:txBody>
      </p:sp>
      <p:sp>
        <p:nvSpPr>
          <p:cNvPr id="23" name="Google Shape;675;p94">
            <a:extLst>
              <a:ext uri="{FF2B5EF4-FFF2-40B4-BE49-F238E27FC236}">
                <a16:creationId xmlns:a16="http://schemas.microsoft.com/office/drawing/2014/main" id="{8C769045-B082-C25F-7F70-64968EC58504}"/>
              </a:ext>
            </a:extLst>
          </p:cNvPr>
          <p:cNvSpPr/>
          <p:nvPr/>
        </p:nvSpPr>
        <p:spPr>
          <a:xfrm>
            <a:off x="391900" y="869550"/>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tx1">
                    <a:lumMod val="50000"/>
                  </a:schemeClr>
                </a:solidFill>
                <a:latin typeface="Arial"/>
                <a:ea typeface="Arial"/>
                <a:cs typeface="Arial"/>
                <a:sym typeface="Arial"/>
              </a:rPr>
              <a:t>How might we mitigate accidents between robots and pedestrians?</a:t>
            </a:r>
            <a:endParaRPr sz="1000" b="0" i="0" u="none" strike="noStrike" cap="none" dirty="0">
              <a:solidFill>
                <a:schemeClr val="tx1">
                  <a:lumMod val="50000"/>
                </a:schemeClr>
              </a:solidFill>
              <a:latin typeface="Arial"/>
              <a:ea typeface="Arial"/>
              <a:cs typeface="Arial"/>
              <a:sym typeface="Arial"/>
            </a:endParaRPr>
          </a:p>
        </p:txBody>
      </p:sp>
      <p:sp>
        <p:nvSpPr>
          <p:cNvPr id="25" name="Google Shape;677;p94">
            <a:extLst>
              <a:ext uri="{FF2B5EF4-FFF2-40B4-BE49-F238E27FC236}">
                <a16:creationId xmlns:a16="http://schemas.microsoft.com/office/drawing/2014/main" id="{458832C4-F054-0E47-4384-E3CC75BCBE84}"/>
              </a:ext>
            </a:extLst>
          </p:cNvPr>
          <p:cNvSpPr/>
          <p:nvPr/>
        </p:nvSpPr>
        <p:spPr>
          <a:xfrm>
            <a:off x="4764113" y="1935775"/>
            <a:ext cx="1010100" cy="1010100"/>
          </a:xfrm>
          <a:prstGeom prst="foldedCorner">
            <a:avLst>
              <a:gd name="adj" fmla="val 16667"/>
            </a:avLst>
          </a:prstGeom>
          <a:solidFill>
            <a:schemeClr val="tx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our robots tamperproof?</a:t>
            </a:r>
            <a:endParaRPr sz="1000" b="0" i="0" u="none" strike="noStrike" cap="none" dirty="0">
              <a:solidFill>
                <a:srgbClr val="000000"/>
              </a:solidFill>
              <a:latin typeface="Arial"/>
              <a:ea typeface="Arial"/>
              <a:cs typeface="Arial"/>
              <a:sym typeface="Arial"/>
            </a:endParaRPr>
          </a:p>
        </p:txBody>
      </p:sp>
      <p:sp>
        <p:nvSpPr>
          <p:cNvPr id="27" name="Google Shape;678;p94">
            <a:extLst>
              <a:ext uri="{FF2B5EF4-FFF2-40B4-BE49-F238E27FC236}">
                <a16:creationId xmlns:a16="http://schemas.microsoft.com/office/drawing/2014/main" id="{3B3D1047-52F1-0240-5BC9-5F89E0B35E46}"/>
              </a:ext>
            </a:extLst>
          </p:cNvPr>
          <p:cNvSpPr/>
          <p:nvPr/>
        </p:nvSpPr>
        <p:spPr>
          <a:xfrm>
            <a:off x="3696127" y="892350"/>
            <a:ext cx="1010100" cy="1010100"/>
          </a:xfrm>
          <a:prstGeom prst="foldedCorner">
            <a:avLst>
              <a:gd name="adj" fmla="val 16667"/>
            </a:avLst>
          </a:prstGeom>
          <a:solidFill>
            <a:schemeClr val="tx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robots not scary for dogs?</a:t>
            </a:r>
            <a:endParaRPr sz="1000" b="0" i="0" u="none" strike="noStrike" cap="none" dirty="0">
              <a:solidFill>
                <a:srgbClr val="000000"/>
              </a:solidFill>
              <a:latin typeface="Arial"/>
              <a:ea typeface="Arial"/>
              <a:cs typeface="Arial"/>
              <a:sym typeface="Arial"/>
            </a:endParaRPr>
          </a:p>
        </p:txBody>
      </p:sp>
      <p:sp>
        <p:nvSpPr>
          <p:cNvPr id="29" name="Google Shape;679;p94">
            <a:extLst>
              <a:ext uri="{FF2B5EF4-FFF2-40B4-BE49-F238E27FC236}">
                <a16:creationId xmlns:a16="http://schemas.microsoft.com/office/drawing/2014/main" id="{4C08720A-D297-36B4-1E8D-396962257E71}"/>
              </a:ext>
            </a:extLst>
          </p:cNvPr>
          <p:cNvSpPr/>
          <p:nvPr/>
        </p:nvSpPr>
        <p:spPr>
          <a:xfrm>
            <a:off x="4857526" y="2945875"/>
            <a:ext cx="1010100" cy="1010100"/>
          </a:xfrm>
          <a:prstGeom prst="foldedCorner">
            <a:avLst>
              <a:gd name="adj" fmla="val 16667"/>
            </a:avLst>
          </a:prstGeom>
          <a:solidFill>
            <a:schemeClr val="tx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keep vermin away from the robots?</a:t>
            </a:r>
            <a:endParaRPr sz="1000" b="0" i="0" u="none" strike="noStrike" cap="none" dirty="0">
              <a:solidFill>
                <a:srgbClr val="000000"/>
              </a:solidFill>
              <a:latin typeface="Arial"/>
              <a:ea typeface="Arial"/>
              <a:cs typeface="Arial"/>
              <a:sym typeface="Arial"/>
            </a:endParaRPr>
          </a:p>
        </p:txBody>
      </p:sp>
      <p:sp>
        <p:nvSpPr>
          <p:cNvPr id="31" name="Google Shape;693;p95">
            <a:extLst>
              <a:ext uri="{FF2B5EF4-FFF2-40B4-BE49-F238E27FC236}">
                <a16:creationId xmlns:a16="http://schemas.microsoft.com/office/drawing/2014/main" id="{16C6D2B2-A7AD-EFA8-2C68-250B8B2ECFB3}"/>
              </a:ext>
            </a:extLst>
          </p:cNvPr>
          <p:cNvSpPr/>
          <p:nvPr/>
        </p:nvSpPr>
        <p:spPr>
          <a:xfrm>
            <a:off x="7112825" y="909426"/>
            <a:ext cx="1010100" cy="1010100"/>
          </a:xfrm>
          <a:prstGeom prst="foldedCorner">
            <a:avLst>
              <a:gd name="adj" fmla="val 16667"/>
            </a:avLst>
          </a:prstGeom>
          <a:solidFill>
            <a:schemeClr val="accent5"/>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control robots?</a:t>
            </a:r>
            <a:endParaRPr sz="1000" b="0" i="0" u="none" strike="noStrike" cap="none" dirty="0">
              <a:solidFill>
                <a:srgbClr val="000000"/>
              </a:solidFill>
              <a:latin typeface="Arial"/>
              <a:ea typeface="Arial"/>
              <a:cs typeface="Arial"/>
              <a:sym typeface="Arial"/>
            </a:endParaRPr>
          </a:p>
        </p:txBody>
      </p:sp>
      <p:sp>
        <p:nvSpPr>
          <p:cNvPr id="33" name="Google Shape;694;p95">
            <a:extLst>
              <a:ext uri="{FF2B5EF4-FFF2-40B4-BE49-F238E27FC236}">
                <a16:creationId xmlns:a16="http://schemas.microsoft.com/office/drawing/2014/main" id="{A08601AF-1D62-EA89-B7CE-E0123BE63CEF}"/>
              </a:ext>
            </a:extLst>
          </p:cNvPr>
          <p:cNvSpPr/>
          <p:nvPr/>
        </p:nvSpPr>
        <p:spPr>
          <a:xfrm>
            <a:off x="7079876" y="1906680"/>
            <a:ext cx="1010100" cy="1010100"/>
          </a:xfrm>
          <a:prstGeom prst="foldedCorner">
            <a:avLst>
              <a:gd name="adj" fmla="val 16667"/>
            </a:avLst>
          </a:prstGeom>
          <a:solidFill>
            <a:schemeClr val="accent5"/>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track each robot?</a:t>
            </a:r>
            <a:endParaRPr sz="1000" b="0" i="0" u="none" strike="noStrike" cap="none" dirty="0">
              <a:solidFill>
                <a:srgbClr val="000000"/>
              </a:solidFill>
              <a:latin typeface="Arial"/>
              <a:ea typeface="Arial"/>
              <a:cs typeface="Arial"/>
              <a:sym typeface="Arial"/>
            </a:endParaRPr>
          </a:p>
        </p:txBody>
      </p:sp>
      <p:sp>
        <p:nvSpPr>
          <p:cNvPr id="35" name="Google Shape;705;p95">
            <a:extLst>
              <a:ext uri="{FF2B5EF4-FFF2-40B4-BE49-F238E27FC236}">
                <a16:creationId xmlns:a16="http://schemas.microsoft.com/office/drawing/2014/main" id="{19003923-DCA3-6114-508D-DE4A0E825312}"/>
              </a:ext>
            </a:extLst>
          </p:cNvPr>
          <p:cNvSpPr/>
          <p:nvPr/>
        </p:nvSpPr>
        <p:spPr>
          <a:xfrm>
            <a:off x="7079876" y="3050826"/>
            <a:ext cx="1010100" cy="1010100"/>
          </a:xfrm>
          <a:prstGeom prst="foldedCorner">
            <a:avLst>
              <a:gd name="adj" fmla="val 16667"/>
            </a:avLst>
          </a:prstGeom>
          <a:solidFill>
            <a:schemeClr val="accent5"/>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monitor robot progress?</a:t>
            </a:r>
            <a:endParaRPr sz="1000" b="0" i="0" u="none" strike="noStrike" cap="none" dirty="0">
              <a:solidFill>
                <a:srgbClr val="000000"/>
              </a:solidFill>
              <a:latin typeface="Arial"/>
              <a:ea typeface="Arial"/>
              <a:cs typeface="Arial"/>
              <a:sym typeface="Arial"/>
            </a:endParaRPr>
          </a:p>
        </p:txBody>
      </p:sp>
      <p:sp>
        <p:nvSpPr>
          <p:cNvPr id="37" name="Google Shape;708;p95">
            <a:extLst>
              <a:ext uri="{FF2B5EF4-FFF2-40B4-BE49-F238E27FC236}">
                <a16:creationId xmlns:a16="http://schemas.microsoft.com/office/drawing/2014/main" id="{5A8FAB97-FE74-28A2-38A4-ADEDF8802DA4}"/>
              </a:ext>
            </a:extLst>
          </p:cNvPr>
          <p:cNvSpPr/>
          <p:nvPr/>
        </p:nvSpPr>
        <p:spPr>
          <a:xfrm>
            <a:off x="5821668" y="869550"/>
            <a:ext cx="1010100" cy="1010100"/>
          </a:xfrm>
          <a:prstGeom prst="foldedCorner">
            <a:avLst>
              <a:gd name="adj" fmla="val 16667"/>
            </a:avLst>
          </a:prstGeom>
          <a:solidFill>
            <a:schemeClr val="accent2">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keep robots odor free, even when carrying smelly food?</a:t>
            </a:r>
            <a:endParaRPr sz="1000" b="0" i="0" u="none" strike="noStrike" cap="none" dirty="0">
              <a:solidFill>
                <a:srgbClr val="000000"/>
              </a:solidFill>
              <a:latin typeface="Arial"/>
              <a:ea typeface="Arial"/>
              <a:cs typeface="Arial"/>
              <a:sym typeface="Arial"/>
            </a:endParaRPr>
          </a:p>
        </p:txBody>
      </p:sp>
      <p:sp>
        <p:nvSpPr>
          <p:cNvPr id="39" name="Google Shape;709;p95">
            <a:extLst>
              <a:ext uri="{FF2B5EF4-FFF2-40B4-BE49-F238E27FC236}">
                <a16:creationId xmlns:a16="http://schemas.microsoft.com/office/drawing/2014/main" id="{8F8EB1EC-7E75-72E8-0D41-33B46B2B979D}"/>
              </a:ext>
            </a:extLst>
          </p:cNvPr>
          <p:cNvSpPr/>
          <p:nvPr/>
        </p:nvSpPr>
        <p:spPr>
          <a:xfrm>
            <a:off x="5821668" y="1947925"/>
            <a:ext cx="1010100" cy="1010100"/>
          </a:xfrm>
          <a:prstGeom prst="foldedCorner">
            <a:avLst>
              <a:gd name="adj" fmla="val 16667"/>
            </a:avLst>
          </a:prstGeom>
          <a:solidFill>
            <a:schemeClr val="accent2">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anticipate mechanical failures?</a:t>
            </a:r>
            <a:endParaRPr sz="1000" b="0" i="0" u="none" strike="noStrike" cap="none" dirty="0">
              <a:solidFill>
                <a:srgbClr val="000000"/>
              </a:solidFill>
              <a:latin typeface="Arial"/>
              <a:ea typeface="Arial"/>
              <a:cs typeface="Arial"/>
              <a:sym typeface="Arial"/>
            </a:endParaRPr>
          </a:p>
        </p:txBody>
      </p:sp>
      <p:sp>
        <p:nvSpPr>
          <p:cNvPr id="41" name="Google Shape;710;p95">
            <a:extLst>
              <a:ext uri="{FF2B5EF4-FFF2-40B4-BE49-F238E27FC236}">
                <a16:creationId xmlns:a16="http://schemas.microsoft.com/office/drawing/2014/main" id="{AAE64A59-F68C-B1EB-8A62-795F1177EBC4}"/>
              </a:ext>
            </a:extLst>
          </p:cNvPr>
          <p:cNvSpPr/>
          <p:nvPr/>
        </p:nvSpPr>
        <p:spPr>
          <a:xfrm>
            <a:off x="5869600" y="3002000"/>
            <a:ext cx="1010100" cy="1010100"/>
          </a:xfrm>
          <a:prstGeom prst="foldedCorner">
            <a:avLst>
              <a:gd name="adj" fmla="val 16667"/>
            </a:avLst>
          </a:prstGeom>
          <a:solidFill>
            <a:schemeClr val="accent2">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determine when to recharge robot batteries?</a:t>
            </a:r>
            <a:endParaRPr sz="1000" b="0" i="0" u="none" strike="noStrike" cap="none" dirty="0">
              <a:solidFill>
                <a:srgbClr val="000000"/>
              </a:solidFill>
              <a:latin typeface="Arial"/>
              <a:ea typeface="Arial"/>
              <a:cs typeface="Arial"/>
              <a:sym typeface="Arial"/>
            </a:endParaRPr>
          </a:p>
        </p:txBody>
      </p:sp>
      <p:sp>
        <p:nvSpPr>
          <p:cNvPr id="43" name="Google Shape;711;p95">
            <a:extLst>
              <a:ext uri="{FF2B5EF4-FFF2-40B4-BE49-F238E27FC236}">
                <a16:creationId xmlns:a16="http://schemas.microsoft.com/office/drawing/2014/main" id="{5383096C-8BDE-A1A6-A146-4BBFA888459C}"/>
              </a:ext>
            </a:extLst>
          </p:cNvPr>
          <p:cNvSpPr/>
          <p:nvPr/>
        </p:nvSpPr>
        <p:spPr>
          <a:xfrm>
            <a:off x="4739613" y="857400"/>
            <a:ext cx="1010100" cy="1010100"/>
          </a:xfrm>
          <a:prstGeom prst="foldedCorner">
            <a:avLst>
              <a:gd name="adj" fmla="val 16667"/>
            </a:avLst>
          </a:prstGeom>
          <a:solidFill>
            <a:schemeClr val="accent2">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address a sudden power outage?</a:t>
            </a:r>
            <a:endParaRPr sz="1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23456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A8C076-C2AE-13B6-8686-84DE30735308}"/>
              </a:ext>
            </a:extLst>
          </p:cNvPr>
          <p:cNvSpPr>
            <a:spLocks noGrp="1"/>
          </p:cNvSpPr>
          <p:nvPr>
            <p:ph type="body" idx="2"/>
          </p:nvPr>
        </p:nvSpPr>
        <p:spPr/>
        <p:txBody>
          <a:bodyPr/>
          <a:lstStyle/>
          <a:p>
            <a:endParaRPr lang="en-US"/>
          </a:p>
        </p:txBody>
      </p:sp>
      <p:sp>
        <p:nvSpPr>
          <p:cNvPr id="4" name="Title 3">
            <a:extLst>
              <a:ext uri="{FF2B5EF4-FFF2-40B4-BE49-F238E27FC236}">
                <a16:creationId xmlns:a16="http://schemas.microsoft.com/office/drawing/2014/main" id="{5EBBCB51-E8D7-436E-8885-4F06133ABA43}"/>
              </a:ext>
            </a:extLst>
          </p:cNvPr>
          <p:cNvSpPr>
            <a:spLocks noGrp="1"/>
          </p:cNvSpPr>
          <p:nvPr>
            <p:ph type="title"/>
          </p:nvPr>
        </p:nvSpPr>
        <p:spPr/>
        <p:txBody>
          <a:bodyPr/>
          <a:lstStyle/>
          <a:p>
            <a:r>
              <a:rPr lang="en" sz="3600" dirty="0"/>
              <a:t>How Might We</a:t>
            </a:r>
            <a:endParaRPr lang="en-US" dirty="0"/>
          </a:p>
        </p:txBody>
      </p:sp>
      <p:sp>
        <p:nvSpPr>
          <p:cNvPr id="8" name="Google Shape;690;p95">
            <a:extLst>
              <a:ext uri="{FF2B5EF4-FFF2-40B4-BE49-F238E27FC236}">
                <a16:creationId xmlns:a16="http://schemas.microsoft.com/office/drawing/2014/main" id="{77B96A02-7739-914E-1FD2-CFFFEDFFE44A}"/>
              </a:ext>
            </a:extLst>
          </p:cNvPr>
          <p:cNvSpPr/>
          <p:nvPr/>
        </p:nvSpPr>
        <p:spPr>
          <a:xfrm>
            <a:off x="102980" y="3191225"/>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alert consumers if their delivery is delayed?</a:t>
            </a:r>
            <a:endParaRPr sz="1000" b="0" i="0" u="none" strike="noStrike" cap="none" dirty="0">
              <a:solidFill>
                <a:srgbClr val="000000"/>
              </a:solidFill>
              <a:latin typeface="Arial"/>
              <a:ea typeface="Arial"/>
              <a:cs typeface="Arial"/>
              <a:sym typeface="Arial"/>
            </a:endParaRPr>
          </a:p>
        </p:txBody>
      </p:sp>
      <p:sp>
        <p:nvSpPr>
          <p:cNvPr id="10" name="Google Shape;691;p95">
            <a:extLst>
              <a:ext uri="{FF2B5EF4-FFF2-40B4-BE49-F238E27FC236}">
                <a16:creationId xmlns:a16="http://schemas.microsoft.com/office/drawing/2014/main" id="{F81CD3C6-02BA-3B45-A18D-353D566E1421}"/>
              </a:ext>
            </a:extLst>
          </p:cNvPr>
          <p:cNvSpPr/>
          <p:nvPr/>
        </p:nvSpPr>
        <p:spPr>
          <a:xfrm>
            <a:off x="3430882" y="1047288"/>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handle edge case issues that may arise?</a:t>
            </a:r>
            <a:endParaRPr sz="1000" b="0" i="0" u="none" strike="noStrike" cap="none" dirty="0">
              <a:solidFill>
                <a:srgbClr val="000000"/>
              </a:solidFill>
              <a:latin typeface="Arial"/>
              <a:ea typeface="Arial"/>
              <a:cs typeface="Arial"/>
              <a:sym typeface="Arial"/>
            </a:endParaRPr>
          </a:p>
        </p:txBody>
      </p:sp>
      <p:sp>
        <p:nvSpPr>
          <p:cNvPr id="12" name="Google Shape;692;p95">
            <a:extLst>
              <a:ext uri="{FF2B5EF4-FFF2-40B4-BE49-F238E27FC236}">
                <a16:creationId xmlns:a16="http://schemas.microsoft.com/office/drawing/2014/main" id="{6D82ACE3-F53F-553C-9CB5-514741EFD276}"/>
              </a:ext>
            </a:extLst>
          </p:cNvPr>
          <p:cNvSpPr/>
          <p:nvPr/>
        </p:nvSpPr>
        <p:spPr>
          <a:xfrm>
            <a:off x="2274180" y="3191213"/>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How might we ensure food gets delivered without incident?</a:t>
            </a:r>
            <a:endParaRPr sz="1000" b="0" i="0" u="none" strike="noStrike" cap="none">
              <a:solidFill>
                <a:srgbClr val="000000"/>
              </a:solidFill>
              <a:latin typeface="Arial"/>
              <a:ea typeface="Arial"/>
              <a:cs typeface="Arial"/>
              <a:sym typeface="Arial"/>
            </a:endParaRPr>
          </a:p>
        </p:txBody>
      </p:sp>
      <p:sp>
        <p:nvSpPr>
          <p:cNvPr id="14" name="Google Shape;695;p95">
            <a:extLst>
              <a:ext uri="{FF2B5EF4-FFF2-40B4-BE49-F238E27FC236}">
                <a16:creationId xmlns:a16="http://schemas.microsoft.com/office/drawing/2014/main" id="{5D49CCEB-61E7-C422-D040-40339C468C50}"/>
              </a:ext>
            </a:extLst>
          </p:cNvPr>
          <p:cNvSpPr/>
          <p:nvPr/>
        </p:nvSpPr>
        <p:spPr>
          <a:xfrm>
            <a:off x="4531510" y="1074375"/>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build redundancy into our system?</a:t>
            </a:r>
            <a:endParaRPr sz="1000" b="0" i="0" u="none" strike="noStrike" cap="none" dirty="0">
              <a:solidFill>
                <a:srgbClr val="000000"/>
              </a:solidFill>
              <a:latin typeface="Arial"/>
              <a:ea typeface="Arial"/>
              <a:cs typeface="Arial"/>
              <a:sym typeface="Arial"/>
            </a:endParaRPr>
          </a:p>
        </p:txBody>
      </p:sp>
      <p:sp>
        <p:nvSpPr>
          <p:cNvPr id="16" name="Google Shape;696;p95">
            <a:extLst>
              <a:ext uri="{FF2B5EF4-FFF2-40B4-BE49-F238E27FC236}">
                <a16:creationId xmlns:a16="http://schemas.microsoft.com/office/drawing/2014/main" id="{BD518839-B295-9999-9C9C-EDD4F4C3E317}"/>
              </a:ext>
            </a:extLst>
          </p:cNvPr>
          <p:cNvSpPr/>
          <p:nvPr/>
        </p:nvSpPr>
        <p:spPr>
          <a:xfrm>
            <a:off x="102968" y="2132800"/>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allow users to help us with tracking and feedback?</a:t>
            </a:r>
            <a:endParaRPr sz="1000" b="0" i="0" u="none" strike="noStrike" cap="none" dirty="0">
              <a:solidFill>
                <a:srgbClr val="000000"/>
              </a:solidFill>
              <a:latin typeface="Arial"/>
              <a:ea typeface="Arial"/>
              <a:cs typeface="Arial"/>
              <a:sym typeface="Arial"/>
            </a:endParaRPr>
          </a:p>
        </p:txBody>
      </p:sp>
      <p:sp>
        <p:nvSpPr>
          <p:cNvPr id="18" name="Google Shape;697;p95">
            <a:extLst>
              <a:ext uri="{FF2B5EF4-FFF2-40B4-BE49-F238E27FC236}">
                <a16:creationId xmlns:a16="http://schemas.microsoft.com/office/drawing/2014/main" id="{79856771-E2A4-83FA-106B-0131F45A40BA}"/>
              </a:ext>
            </a:extLst>
          </p:cNvPr>
          <p:cNvSpPr/>
          <p:nvPr/>
        </p:nvSpPr>
        <p:spPr>
          <a:xfrm>
            <a:off x="4535222" y="2165450"/>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deal with accidents that might occur?</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20" name="Google Shape;698;p95">
            <a:extLst>
              <a:ext uri="{FF2B5EF4-FFF2-40B4-BE49-F238E27FC236}">
                <a16:creationId xmlns:a16="http://schemas.microsoft.com/office/drawing/2014/main" id="{17DB808E-249A-12AF-4EB9-AF058B181C00}"/>
              </a:ext>
            </a:extLst>
          </p:cNvPr>
          <p:cNvSpPr/>
          <p:nvPr/>
        </p:nvSpPr>
        <p:spPr>
          <a:xfrm>
            <a:off x="3406427" y="2132788"/>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get food to people quickly when the robot fails?</a:t>
            </a:r>
            <a:endParaRPr sz="1000" b="0" i="0" u="none" strike="noStrike" cap="none" dirty="0">
              <a:solidFill>
                <a:srgbClr val="000000"/>
              </a:solidFill>
              <a:latin typeface="Arial"/>
              <a:ea typeface="Arial"/>
              <a:cs typeface="Arial"/>
              <a:sym typeface="Arial"/>
            </a:endParaRPr>
          </a:p>
        </p:txBody>
      </p:sp>
      <p:sp>
        <p:nvSpPr>
          <p:cNvPr id="22" name="Google Shape;699;p95">
            <a:extLst>
              <a:ext uri="{FF2B5EF4-FFF2-40B4-BE49-F238E27FC236}">
                <a16:creationId xmlns:a16="http://schemas.microsoft.com/office/drawing/2014/main" id="{8F58F5A5-4CA1-B397-6D02-D06F93F03236}"/>
              </a:ext>
            </a:extLst>
          </p:cNvPr>
          <p:cNvSpPr/>
          <p:nvPr/>
        </p:nvSpPr>
        <p:spPr>
          <a:xfrm>
            <a:off x="3406427" y="3191213"/>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detect when a robot needs help?</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24" name="Google Shape;700;p95">
            <a:extLst>
              <a:ext uri="{FF2B5EF4-FFF2-40B4-BE49-F238E27FC236}">
                <a16:creationId xmlns:a16="http://schemas.microsoft.com/office/drawing/2014/main" id="{8A052EFC-83B0-6CB7-AC47-D1BCD2FDB74D}"/>
              </a:ext>
            </a:extLst>
          </p:cNvPr>
          <p:cNvSpPr/>
          <p:nvPr/>
        </p:nvSpPr>
        <p:spPr>
          <a:xfrm>
            <a:off x="2276613" y="1047288"/>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overcome technical glitches during a delivery?</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26" name="Google Shape;701;p95">
            <a:extLst>
              <a:ext uri="{FF2B5EF4-FFF2-40B4-BE49-F238E27FC236}">
                <a16:creationId xmlns:a16="http://schemas.microsoft.com/office/drawing/2014/main" id="{F9F0A2D6-D667-E622-0A64-D35C925A2451}"/>
              </a:ext>
            </a:extLst>
          </p:cNvPr>
          <p:cNvSpPr/>
          <p:nvPr/>
        </p:nvSpPr>
        <p:spPr>
          <a:xfrm>
            <a:off x="1157105" y="1047288"/>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enable robots to detect missing items in the order during pickup?</a:t>
            </a:r>
            <a:endParaRPr sz="1000" b="0" i="0" u="none" strike="noStrike" cap="none" dirty="0">
              <a:solidFill>
                <a:srgbClr val="000000"/>
              </a:solidFill>
              <a:latin typeface="Arial"/>
              <a:ea typeface="Arial"/>
              <a:cs typeface="Arial"/>
              <a:sym typeface="Arial"/>
            </a:endParaRPr>
          </a:p>
        </p:txBody>
      </p:sp>
      <p:sp>
        <p:nvSpPr>
          <p:cNvPr id="28" name="Google Shape;702;p95">
            <a:extLst>
              <a:ext uri="{FF2B5EF4-FFF2-40B4-BE49-F238E27FC236}">
                <a16:creationId xmlns:a16="http://schemas.microsoft.com/office/drawing/2014/main" id="{01166232-B745-894F-71D1-237DE076B6B0}"/>
              </a:ext>
            </a:extLst>
          </p:cNvPr>
          <p:cNvSpPr/>
          <p:nvPr/>
        </p:nvSpPr>
        <p:spPr>
          <a:xfrm>
            <a:off x="2291104" y="2165450"/>
            <a:ext cx="1010100" cy="1010100"/>
          </a:xfrm>
          <a:prstGeom prst="foldedCorner">
            <a:avLst>
              <a:gd name="adj" fmla="val 16667"/>
            </a:avLst>
          </a:prstGeom>
          <a:solidFill>
            <a:schemeClr val="accent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alert operators of need for robot intervention conveniently?</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30" name="Google Shape;703;p95">
            <a:extLst>
              <a:ext uri="{FF2B5EF4-FFF2-40B4-BE49-F238E27FC236}">
                <a16:creationId xmlns:a16="http://schemas.microsoft.com/office/drawing/2014/main" id="{BC806A34-0958-4BDE-C71C-511D7A4C9868}"/>
              </a:ext>
            </a:extLst>
          </p:cNvPr>
          <p:cNvSpPr/>
          <p:nvPr/>
        </p:nvSpPr>
        <p:spPr>
          <a:xfrm>
            <a:off x="1188580" y="3191213"/>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program robots to address order cancellations?</a:t>
            </a:r>
            <a:endParaRPr sz="1000" b="0" i="0" u="none" strike="noStrike" cap="none" dirty="0">
              <a:solidFill>
                <a:srgbClr val="000000"/>
              </a:solidFill>
              <a:latin typeface="Arial"/>
              <a:ea typeface="Arial"/>
              <a:cs typeface="Arial"/>
              <a:sym typeface="Arial"/>
            </a:endParaRPr>
          </a:p>
        </p:txBody>
      </p:sp>
      <p:sp>
        <p:nvSpPr>
          <p:cNvPr id="32" name="Google Shape;704;p95">
            <a:extLst>
              <a:ext uri="{FF2B5EF4-FFF2-40B4-BE49-F238E27FC236}">
                <a16:creationId xmlns:a16="http://schemas.microsoft.com/office/drawing/2014/main" id="{CA34A5B7-9622-FB4E-F7BB-E011715B524E}"/>
              </a:ext>
            </a:extLst>
          </p:cNvPr>
          <p:cNvSpPr/>
          <p:nvPr/>
        </p:nvSpPr>
        <p:spPr>
          <a:xfrm>
            <a:off x="1188580" y="2132788"/>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program robots to address customer returns?</a:t>
            </a:r>
            <a:endParaRPr sz="1000" b="0" i="0" u="none" strike="noStrike" cap="none" dirty="0">
              <a:solidFill>
                <a:srgbClr val="000000"/>
              </a:solidFill>
              <a:latin typeface="Arial"/>
              <a:ea typeface="Arial"/>
              <a:cs typeface="Arial"/>
              <a:sym typeface="Arial"/>
            </a:endParaRPr>
          </a:p>
        </p:txBody>
      </p:sp>
      <p:sp>
        <p:nvSpPr>
          <p:cNvPr id="34" name="Google Shape;706;p95">
            <a:extLst>
              <a:ext uri="{FF2B5EF4-FFF2-40B4-BE49-F238E27FC236}">
                <a16:creationId xmlns:a16="http://schemas.microsoft.com/office/drawing/2014/main" id="{86FB7DE5-A944-760E-29DA-A3519BC42E82}"/>
              </a:ext>
            </a:extLst>
          </p:cNvPr>
          <p:cNvSpPr/>
          <p:nvPr/>
        </p:nvSpPr>
        <p:spPr>
          <a:xfrm>
            <a:off x="113230" y="1074375"/>
            <a:ext cx="1010100" cy="1010100"/>
          </a:xfrm>
          <a:prstGeom prst="foldedCorner">
            <a:avLst>
              <a:gd name="adj" fmla="val 16667"/>
            </a:avLst>
          </a:prstGeom>
          <a:solidFill>
            <a:schemeClr val="accent5">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share robot progress with consumers?</a:t>
            </a:r>
            <a:endParaRPr sz="1000" b="0" i="0" u="none" strike="noStrike" cap="none" dirty="0">
              <a:solidFill>
                <a:srgbClr val="000000"/>
              </a:solidFill>
              <a:latin typeface="Arial"/>
              <a:ea typeface="Arial"/>
              <a:cs typeface="Arial"/>
              <a:sym typeface="Arial"/>
            </a:endParaRPr>
          </a:p>
        </p:txBody>
      </p:sp>
      <p:sp>
        <p:nvSpPr>
          <p:cNvPr id="36" name="Google Shape;723;p96">
            <a:extLst>
              <a:ext uri="{FF2B5EF4-FFF2-40B4-BE49-F238E27FC236}">
                <a16:creationId xmlns:a16="http://schemas.microsoft.com/office/drawing/2014/main" id="{8C628757-488A-B8F0-D7F6-9DFC2BA5E9EF}"/>
              </a:ext>
            </a:extLst>
          </p:cNvPr>
          <p:cNvSpPr/>
          <p:nvPr/>
        </p:nvSpPr>
        <p:spPr>
          <a:xfrm>
            <a:off x="8047899" y="2235721"/>
            <a:ext cx="1010100" cy="1010100"/>
          </a:xfrm>
          <a:prstGeom prst="foldedCorner">
            <a:avLst>
              <a:gd name="adj" fmla="val 16667"/>
            </a:avLst>
          </a:prstGeom>
          <a:solidFill>
            <a:schemeClr val="accent1"/>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teach users to interact with humans?</a:t>
            </a:r>
            <a:endParaRPr sz="1000" b="0" i="0" u="none" strike="noStrike" cap="none" dirty="0">
              <a:solidFill>
                <a:srgbClr val="000000"/>
              </a:solidFill>
              <a:latin typeface="Arial"/>
              <a:ea typeface="Arial"/>
              <a:cs typeface="Arial"/>
              <a:sym typeface="Arial"/>
            </a:endParaRPr>
          </a:p>
        </p:txBody>
      </p:sp>
      <p:sp>
        <p:nvSpPr>
          <p:cNvPr id="40" name="Google Shape;725;p96">
            <a:extLst>
              <a:ext uri="{FF2B5EF4-FFF2-40B4-BE49-F238E27FC236}">
                <a16:creationId xmlns:a16="http://schemas.microsoft.com/office/drawing/2014/main" id="{AE1D7366-00D3-9DEA-C842-DF545994E454}"/>
              </a:ext>
            </a:extLst>
          </p:cNvPr>
          <p:cNvSpPr/>
          <p:nvPr/>
        </p:nvSpPr>
        <p:spPr>
          <a:xfrm>
            <a:off x="4555737" y="3256525"/>
            <a:ext cx="1010100" cy="1010100"/>
          </a:xfrm>
          <a:prstGeom prst="foldedCorner">
            <a:avLst>
              <a:gd name="adj" fmla="val 16667"/>
            </a:avLst>
          </a:prstGeom>
          <a:solidFill>
            <a:srgbClr val="92D05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give robots a personality?</a:t>
            </a:r>
            <a:endParaRPr sz="1000" b="0" i="0" u="none" strike="noStrike" cap="none" dirty="0">
              <a:solidFill>
                <a:srgbClr val="000000"/>
              </a:solidFill>
              <a:latin typeface="Arial"/>
              <a:ea typeface="Arial"/>
              <a:cs typeface="Arial"/>
              <a:sym typeface="Arial"/>
            </a:endParaRPr>
          </a:p>
        </p:txBody>
      </p:sp>
      <p:sp>
        <p:nvSpPr>
          <p:cNvPr id="42" name="Google Shape;726;p96">
            <a:extLst>
              <a:ext uri="{FF2B5EF4-FFF2-40B4-BE49-F238E27FC236}">
                <a16:creationId xmlns:a16="http://schemas.microsoft.com/office/drawing/2014/main" id="{D700BD5D-C25D-6E5F-2032-2C5F1E329249}"/>
              </a:ext>
            </a:extLst>
          </p:cNvPr>
          <p:cNvSpPr/>
          <p:nvPr/>
        </p:nvSpPr>
        <p:spPr>
          <a:xfrm>
            <a:off x="5720244" y="1079599"/>
            <a:ext cx="1010100" cy="1010100"/>
          </a:xfrm>
          <a:prstGeom prst="foldedCorner">
            <a:avLst>
              <a:gd name="adj" fmla="val 16667"/>
            </a:avLst>
          </a:prstGeom>
          <a:solidFill>
            <a:schemeClr val="accent1"/>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communicate with humans around the robot?</a:t>
            </a:r>
            <a:endParaRPr sz="1000" b="0" i="0" u="none" strike="noStrike" cap="none" dirty="0">
              <a:solidFill>
                <a:srgbClr val="000000"/>
              </a:solidFill>
              <a:latin typeface="Arial"/>
              <a:ea typeface="Arial"/>
              <a:cs typeface="Arial"/>
              <a:sym typeface="Arial"/>
            </a:endParaRPr>
          </a:p>
        </p:txBody>
      </p:sp>
      <p:sp>
        <p:nvSpPr>
          <p:cNvPr id="46" name="Google Shape;728;p96">
            <a:extLst>
              <a:ext uri="{FF2B5EF4-FFF2-40B4-BE49-F238E27FC236}">
                <a16:creationId xmlns:a16="http://schemas.microsoft.com/office/drawing/2014/main" id="{53DA12E8-3315-77F8-CF70-CDD35C545CCD}"/>
              </a:ext>
            </a:extLst>
          </p:cNvPr>
          <p:cNvSpPr/>
          <p:nvPr/>
        </p:nvSpPr>
        <p:spPr>
          <a:xfrm>
            <a:off x="6898589" y="2194274"/>
            <a:ext cx="1010100" cy="1010100"/>
          </a:xfrm>
          <a:prstGeom prst="foldedCorner">
            <a:avLst>
              <a:gd name="adj" fmla="val 16667"/>
            </a:avLst>
          </a:prstGeom>
          <a:solidFill>
            <a:schemeClr val="accent1"/>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teach robots manners? </a:t>
            </a:r>
            <a:endParaRPr sz="1000" b="0" i="0" u="none" strike="noStrike" cap="none" dirty="0">
              <a:solidFill>
                <a:srgbClr val="000000"/>
              </a:solidFill>
              <a:latin typeface="Arial"/>
              <a:ea typeface="Arial"/>
              <a:cs typeface="Arial"/>
              <a:sym typeface="Arial"/>
            </a:endParaRPr>
          </a:p>
        </p:txBody>
      </p:sp>
      <p:sp>
        <p:nvSpPr>
          <p:cNvPr id="48" name="Google Shape;729;p96">
            <a:extLst>
              <a:ext uri="{FF2B5EF4-FFF2-40B4-BE49-F238E27FC236}">
                <a16:creationId xmlns:a16="http://schemas.microsoft.com/office/drawing/2014/main" id="{EC5C1882-D219-BD99-8D41-3913A3455E72}"/>
              </a:ext>
            </a:extLst>
          </p:cNvPr>
          <p:cNvSpPr/>
          <p:nvPr/>
        </p:nvSpPr>
        <p:spPr>
          <a:xfrm>
            <a:off x="8030920" y="3340703"/>
            <a:ext cx="1010100" cy="1010100"/>
          </a:xfrm>
          <a:prstGeom prst="foldedCorner">
            <a:avLst>
              <a:gd name="adj" fmla="val 16667"/>
            </a:avLst>
          </a:prstGeom>
          <a:solidFill>
            <a:schemeClr val="accent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enable “emotion” modes in robots?</a:t>
            </a:r>
            <a:endParaRPr sz="1000" b="0" i="0" u="none" strike="noStrike" cap="none" dirty="0">
              <a:solidFill>
                <a:srgbClr val="000000"/>
              </a:solidFill>
              <a:latin typeface="Arial"/>
              <a:ea typeface="Arial"/>
              <a:cs typeface="Arial"/>
              <a:sym typeface="Arial"/>
            </a:endParaRPr>
          </a:p>
        </p:txBody>
      </p:sp>
      <p:sp>
        <p:nvSpPr>
          <p:cNvPr id="52" name="Google Shape;731;p96">
            <a:extLst>
              <a:ext uri="{FF2B5EF4-FFF2-40B4-BE49-F238E27FC236}">
                <a16:creationId xmlns:a16="http://schemas.microsoft.com/office/drawing/2014/main" id="{50B0EB54-4501-C9DE-7CEE-090BDC47863C}"/>
              </a:ext>
            </a:extLst>
          </p:cNvPr>
          <p:cNvSpPr/>
          <p:nvPr/>
        </p:nvSpPr>
        <p:spPr>
          <a:xfrm>
            <a:off x="5803765" y="3256525"/>
            <a:ext cx="1010100" cy="1010100"/>
          </a:xfrm>
          <a:prstGeom prst="foldedCorner">
            <a:avLst>
              <a:gd name="adj" fmla="val 16667"/>
            </a:avLst>
          </a:prstGeom>
          <a:solidFill>
            <a:schemeClr val="accent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our robots act like people?</a:t>
            </a:r>
            <a:endParaRPr sz="1000" b="0" i="0" u="none" strike="noStrike" cap="none" dirty="0">
              <a:solidFill>
                <a:srgbClr val="000000"/>
              </a:solidFill>
              <a:latin typeface="Arial"/>
              <a:ea typeface="Arial"/>
              <a:cs typeface="Arial"/>
              <a:sym typeface="Arial"/>
            </a:endParaRPr>
          </a:p>
        </p:txBody>
      </p:sp>
      <p:sp>
        <p:nvSpPr>
          <p:cNvPr id="54" name="Google Shape;732;p96">
            <a:extLst>
              <a:ext uri="{FF2B5EF4-FFF2-40B4-BE49-F238E27FC236}">
                <a16:creationId xmlns:a16="http://schemas.microsoft.com/office/drawing/2014/main" id="{1769C109-A2CF-5348-D3DC-F3D0ED401F63}"/>
              </a:ext>
            </a:extLst>
          </p:cNvPr>
          <p:cNvSpPr/>
          <p:nvPr/>
        </p:nvSpPr>
        <p:spPr>
          <a:xfrm>
            <a:off x="6898589" y="3336226"/>
            <a:ext cx="1010100" cy="1010100"/>
          </a:xfrm>
          <a:prstGeom prst="foldedCorner">
            <a:avLst>
              <a:gd name="adj" fmla="val 16667"/>
            </a:avLst>
          </a:prstGeom>
          <a:solidFill>
            <a:schemeClr val="accent3"/>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How might we teach empathy to robots?</a:t>
            </a:r>
            <a:endParaRPr sz="1000" b="0" i="0" u="none" strike="noStrike" cap="none">
              <a:solidFill>
                <a:srgbClr val="000000"/>
              </a:solidFill>
              <a:latin typeface="Arial"/>
              <a:ea typeface="Arial"/>
              <a:cs typeface="Arial"/>
              <a:sym typeface="Arial"/>
            </a:endParaRPr>
          </a:p>
        </p:txBody>
      </p:sp>
      <p:sp>
        <p:nvSpPr>
          <p:cNvPr id="56" name="Google Shape;733;p96">
            <a:extLst>
              <a:ext uri="{FF2B5EF4-FFF2-40B4-BE49-F238E27FC236}">
                <a16:creationId xmlns:a16="http://schemas.microsoft.com/office/drawing/2014/main" id="{FAD5C1D4-3648-EC3B-7838-5CC1FB6FBA27}"/>
              </a:ext>
            </a:extLst>
          </p:cNvPr>
          <p:cNvSpPr/>
          <p:nvPr/>
        </p:nvSpPr>
        <p:spPr>
          <a:xfrm>
            <a:off x="5720244" y="2165450"/>
            <a:ext cx="1010100" cy="1010100"/>
          </a:xfrm>
          <a:prstGeom prst="foldedCorner">
            <a:avLst>
              <a:gd name="adj" fmla="val 16667"/>
            </a:avLst>
          </a:prstGeom>
          <a:solidFill>
            <a:schemeClr val="accent1"/>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help robots talk to people?</a:t>
            </a:r>
            <a:endParaRPr sz="1000" b="0" i="0" u="none" strike="noStrike" cap="none" dirty="0">
              <a:solidFill>
                <a:srgbClr val="000000"/>
              </a:solidFill>
              <a:latin typeface="Arial"/>
              <a:ea typeface="Arial"/>
              <a:cs typeface="Arial"/>
              <a:sym typeface="Arial"/>
            </a:endParaRPr>
          </a:p>
        </p:txBody>
      </p:sp>
      <p:sp>
        <p:nvSpPr>
          <p:cNvPr id="58" name="Google Shape;734;p96">
            <a:extLst>
              <a:ext uri="{FF2B5EF4-FFF2-40B4-BE49-F238E27FC236}">
                <a16:creationId xmlns:a16="http://schemas.microsoft.com/office/drawing/2014/main" id="{8FF5918D-BD61-93E8-CDCA-8738BB2F1994}"/>
              </a:ext>
            </a:extLst>
          </p:cNvPr>
          <p:cNvSpPr/>
          <p:nvPr/>
        </p:nvSpPr>
        <p:spPr>
          <a:xfrm>
            <a:off x="6919300" y="1047288"/>
            <a:ext cx="1010100" cy="1010100"/>
          </a:xfrm>
          <a:prstGeom prst="foldedCorner">
            <a:avLst>
              <a:gd name="adj" fmla="val 16667"/>
            </a:avLst>
          </a:prstGeom>
          <a:solidFill>
            <a:schemeClr val="accent5">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prepare robot to handle deliveries to persons with disabilities?</a:t>
            </a:r>
            <a:endParaRPr sz="1000" b="0" i="0" u="none" strike="noStrike" cap="none" dirty="0">
              <a:solidFill>
                <a:srgbClr val="000000"/>
              </a:solidFill>
              <a:latin typeface="Arial"/>
              <a:ea typeface="Arial"/>
              <a:cs typeface="Arial"/>
              <a:sym typeface="Arial"/>
            </a:endParaRPr>
          </a:p>
        </p:txBody>
      </p:sp>
      <p:sp>
        <p:nvSpPr>
          <p:cNvPr id="60" name="Google Shape;735;p96">
            <a:extLst>
              <a:ext uri="{FF2B5EF4-FFF2-40B4-BE49-F238E27FC236}">
                <a16:creationId xmlns:a16="http://schemas.microsoft.com/office/drawing/2014/main" id="{4BE9838D-8C61-7619-0646-98A3898BC6BA}"/>
              </a:ext>
            </a:extLst>
          </p:cNvPr>
          <p:cNvSpPr/>
          <p:nvPr/>
        </p:nvSpPr>
        <p:spPr>
          <a:xfrm>
            <a:off x="7963175" y="1023854"/>
            <a:ext cx="1010100" cy="1010100"/>
          </a:xfrm>
          <a:prstGeom prst="foldedCorner">
            <a:avLst>
              <a:gd name="adj" fmla="val 16667"/>
            </a:avLst>
          </a:prstGeom>
          <a:solidFill>
            <a:schemeClr val="accent5">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enable robots to interpret and speak different languages?</a:t>
            </a:r>
            <a:endParaRPr sz="1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7268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DC2DAC-2113-5E6B-128E-1CEED4A7E0B9}"/>
              </a:ext>
            </a:extLst>
          </p:cNvPr>
          <p:cNvSpPr>
            <a:spLocks noGrp="1"/>
          </p:cNvSpPr>
          <p:nvPr>
            <p:ph type="body" idx="2"/>
          </p:nvPr>
        </p:nvSpPr>
        <p:spPr/>
        <p:txBody>
          <a:bodyPr/>
          <a:lstStyle/>
          <a:p>
            <a:endParaRPr lang="en-US"/>
          </a:p>
        </p:txBody>
      </p:sp>
      <p:sp>
        <p:nvSpPr>
          <p:cNvPr id="4" name="Title 3">
            <a:extLst>
              <a:ext uri="{FF2B5EF4-FFF2-40B4-BE49-F238E27FC236}">
                <a16:creationId xmlns:a16="http://schemas.microsoft.com/office/drawing/2014/main" id="{CC0134E0-82AD-AED7-B840-2447D1833629}"/>
              </a:ext>
            </a:extLst>
          </p:cNvPr>
          <p:cNvSpPr>
            <a:spLocks noGrp="1"/>
          </p:cNvSpPr>
          <p:nvPr>
            <p:ph type="title"/>
          </p:nvPr>
        </p:nvSpPr>
        <p:spPr/>
        <p:txBody>
          <a:bodyPr/>
          <a:lstStyle/>
          <a:p>
            <a:r>
              <a:rPr lang="en" sz="3600" dirty="0"/>
              <a:t>How Might We</a:t>
            </a:r>
            <a:endParaRPr lang="en-US" dirty="0"/>
          </a:p>
        </p:txBody>
      </p:sp>
      <p:sp>
        <p:nvSpPr>
          <p:cNvPr id="8" name="Google Shape;724;p96">
            <a:extLst>
              <a:ext uri="{FF2B5EF4-FFF2-40B4-BE49-F238E27FC236}">
                <a16:creationId xmlns:a16="http://schemas.microsoft.com/office/drawing/2014/main" id="{2D1C7D22-78FE-1F14-0B48-2ACFD44C380A}"/>
              </a:ext>
            </a:extLst>
          </p:cNvPr>
          <p:cNvSpPr/>
          <p:nvPr/>
        </p:nvSpPr>
        <p:spPr>
          <a:xfrm>
            <a:off x="163413" y="1638988"/>
            <a:ext cx="1010100" cy="1010100"/>
          </a:xfrm>
          <a:prstGeom prst="foldedCorner">
            <a:avLst>
              <a:gd name="adj" fmla="val 16667"/>
            </a:avLst>
          </a:prstGeom>
          <a:solidFill>
            <a:srgbClr val="92D05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have robots entertain customers at delivery?</a:t>
            </a:r>
            <a:endParaRPr sz="1000" b="0" i="0" u="none" strike="noStrike" cap="none" dirty="0">
              <a:solidFill>
                <a:srgbClr val="000000"/>
              </a:solidFill>
              <a:latin typeface="Arial"/>
              <a:ea typeface="Arial"/>
              <a:cs typeface="Arial"/>
              <a:sym typeface="Arial"/>
            </a:endParaRPr>
          </a:p>
        </p:txBody>
      </p:sp>
      <p:sp>
        <p:nvSpPr>
          <p:cNvPr id="10" name="Google Shape;727;p96">
            <a:extLst>
              <a:ext uri="{FF2B5EF4-FFF2-40B4-BE49-F238E27FC236}">
                <a16:creationId xmlns:a16="http://schemas.microsoft.com/office/drawing/2014/main" id="{011F1814-3677-3B4B-8220-4D0A3C1ED468}"/>
              </a:ext>
            </a:extLst>
          </p:cNvPr>
          <p:cNvSpPr/>
          <p:nvPr/>
        </p:nvSpPr>
        <p:spPr>
          <a:xfrm>
            <a:off x="2240113" y="1638988"/>
            <a:ext cx="1010100" cy="1010100"/>
          </a:xfrm>
          <a:prstGeom prst="foldedCorner">
            <a:avLst>
              <a:gd name="adj" fmla="val 16667"/>
            </a:avLst>
          </a:prstGeom>
          <a:solidFill>
            <a:srgbClr val="92D05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use robots to make people excited about our brand?</a:t>
            </a:r>
            <a:endParaRPr sz="1000" b="0" i="0" u="none" strike="noStrike" cap="none" dirty="0">
              <a:solidFill>
                <a:srgbClr val="000000"/>
              </a:solidFill>
              <a:latin typeface="Arial"/>
              <a:ea typeface="Arial"/>
              <a:cs typeface="Arial"/>
              <a:sym typeface="Arial"/>
            </a:endParaRPr>
          </a:p>
        </p:txBody>
      </p:sp>
      <p:sp>
        <p:nvSpPr>
          <p:cNvPr id="12" name="Google Shape;730;p96">
            <a:extLst>
              <a:ext uri="{FF2B5EF4-FFF2-40B4-BE49-F238E27FC236}">
                <a16:creationId xmlns:a16="http://schemas.microsoft.com/office/drawing/2014/main" id="{07AF6B6E-3D4E-8D42-3AD1-7E6DF4D8DEFB}"/>
              </a:ext>
            </a:extLst>
          </p:cNvPr>
          <p:cNvSpPr/>
          <p:nvPr/>
        </p:nvSpPr>
        <p:spPr>
          <a:xfrm>
            <a:off x="1201763" y="1638988"/>
            <a:ext cx="1010100" cy="1010100"/>
          </a:xfrm>
          <a:prstGeom prst="foldedCorner">
            <a:avLst>
              <a:gd name="adj" fmla="val 16667"/>
            </a:avLst>
          </a:prstGeom>
          <a:solidFill>
            <a:srgbClr val="92D050"/>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interacting with robots more fun?</a:t>
            </a:r>
            <a:endParaRPr sz="1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02905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4"/>
          <p:cNvSpPr/>
          <p:nvPr/>
        </p:nvSpPr>
        <p:spPr>
          <a:xfrm>
            <a:off x="2601500" y="3002000"/>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see real-time traffic on the route? </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666" name="Google Shape;666;p94"/>
          <p:cNvSpPr/>
          <p:nvPr/>
        </p:nvSpPr>
        <p:spPr>
          <a:xfrm>
            <a:off x="1490325" y="1935775"/>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teach robots to avoid obstacles?</a:t>
            </a:r>
            <a:endParaRPr sz="1000" b="0" i="0" u="none" strike="noStrike" cap="none" dirty="0">
              <a:solidFill>
                <a:srgbClr val="000000"/>
              </a:solidFill>
              <a:latin typeface="Arial"/>
              <a:ea typeface="Arial"/>
              <a:cs typeface="Arial"/>
              <a:sym typeface="Arial"/>
            </a:endParaRPr>
          </a:p>
        </p:txBody>
      </p:sp>
      <p:sp>
        <p:nvSpPr>
          <p:cNvPr id="667" name="Google Shape;667;p94"/>
          <p:cNvSpPr/>
          <p:nvPr/>
        </p:nvSpPr>
        <p:spPr>
          <a:xfrm>
            <a:off x="1526125" y="892350"/>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confirm that the robot is at the right address?</a:t>
            </a:r>
            <a:endParaRPr sz="1000" b="0" i="0" u="none" strike="noStrike" cap="none" dirty="0">
              <a:solidFill>
                <a:srgbClr val="000000"/>
              </a:solidFill>
              <a:latin typeface="Arial"/>
              <a:ea typeface="Arial"/>
              <a:cs typeface="Arial"/>
              <a:sym typeface="Arial"/>
            </a:endParaRPr>
          </a:p>
        </p:txBody>
      </p:sp>
      <p:sp>
        <p:nvSpPr>
          <p:cNvPr id="668" name="Google Shape;668;p94"/>
          <p:cNvSpPr/>
          <p:nvPr/>
        </p:nvSpPr>
        <p:spPr>
          <a:xfrm>
            <a:off x="2588750" y="1935775"/>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move robots to a safe place before stopping?</a:t>
            </a:r>
            <a:endParaRPr sz="1000" b="0" i="0" u="none" strike="noStrike" cap="none" dirty="0">
              <a:solidFill>
                <a:srgbClr val="000000"/>
              </a:solidFill>
              <a:latin typeface="Arial"/>
              <a:ea typeface="Arial"/>
              <a:cs typeface="Arial"/>
              <a:sym typeface="Arial"/>
            </a:endParaRPr>
          </a:p>
        </p:txBody>
      </p:sp>
      <p:sp>
        <p:nvSpPr>
          <p:cNvPr id="669" name="Google Shape;669;p94"/>
          <p:cNvSpPr/>
          <p:nvPr/>
        </p:nvSpPr>
        <p:spPr>
          <a:xfrm>
            <a:off x="391900" y="1935775"/>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routes more efficient?</a:t>
            </a:r>
            <a:endParaRPr sz="1000" b="0" i="0" u="none" strike="noStrike" cap="none" dirty="0">
              <a:solidFill>
                <a:srgbClr val="000000"/>
              </a:solidFill>
              <a:latin typeface="Arial"/>
              <a:ea typeface="Arial"/>
              <a:cs typeface="Arial"/>
              <a:sym typeface="Arial"/>
            </a:endParaRPr>
          </a:p>
        </p:txBody>
      </p:sp>
      <p:sp>
        <p:nvSpPr>
          <p:cNvPr id="670" name="Google Shape;670;p94"/>
          <p:cNvSpPr/>
          <p:nvPr/>
        </p:nvSpPr>
        <p:spPr>
          <a:xfrm>
            <a:off x="1490325" y="3002000"/>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establish preferred routes?</a:t>
            </a:r>
            <a:endParaRPr sz="1000" b="0" i="0" u="none" strike="noStrike" cap="none" dirty="0">
              <a:solidFill>
                <a:srgbClr val="000000"/>
              </a:solidFill>
              <a:latin typeface="Arial"/>
              <a:ea typeface="Arial"/>
              <a:cs typeface="Arial"/>
              <a:sym typeface="Arial"/>
            </a:endParaRPr>
          </a:p>
        </p:txBody>
      </p:sp>
      <p:sp>
        <p:nvSpPr>
          <p:cNvPr id="671" name="Google Shape;671;p94"/>
          <p:cNvSpPr/>
          <p:nvPr/>
        </p:nvSpPr>
        <p:spPr>
          <a:xfrm>
            <a:off x="379150" y="3002000"/>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allow robots to detect real-time traffic patterns?</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672" name="Google Shape;672;p94"/>
          <p:cNvSpPr/>
          <p:nvPr/>
        </p:nvSpPr>
        <p:spPr>
          <a:xfrm>
            <a:off x="5243325" y="1113475"/>
            <a:ext cx="1010100" cy="1010100"/>
          </a:xfrm>
          <a:prstGeom prst="foldedCorner">
            <a:avLst>
              <a:gd name="adj" fmla="val 16667"/>
            </a:avLst>
          </a:prstGeom>
          <a:solidFill>
            <a:schemeClr val="accent6">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teach robots to avoid trouble?</a:t>
            </a:r>
            <a:endParaRPr sz="1000" b="0" i="0" u="none" strike="noStrike" cap="none" dirty="0">
              <a:solidFill>
                <a:srgbClr val="000000"/>
              </a:solidFill>
              <a:latin typeface="Arial"/>
              <a:ea typeface="Arial"/>
              <a:cs typeface="Arial"/>
              <a:sym typeface="Arial"/>
            </a:endParaRPr>
          </a:p>
        </p:txBody>
      </p:sp>
      <p:sp>
        <p:nvSpPr>
          <p:cNvPr id="673" name="Google Shape;673;p94"/>
          <p:cNvSpPr/>
          <p:nvPr/>
        </p:nvSpPr>
        <p:spPr>
          <a:xfrm>
            <a:off x="5243313" y="2172688"/>
            <a:ext cx="1010100" cy="1010100"/>
          </a:xfrm>
          <a:prstGeom prst="foldedCorner">
            <a:avLst>
              <a:gd name="adj" fmla="val 16667"/>
            </a:avLst>
          </a:prstGeom>
          <a:solidFill>
            <a:schemeClr val="accent6">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have robots signal distress when something goes wrong?</a:t>
            </a:r>
            <a:endParaRPr sz="1000" b="0" i="0" u="none" strike="noStrike" cap="none" dirty="0">
              <a:solidFill>
                <a:srgbClr val="000000"/>
              </a:solidFill>
              <a:latin typeface="Arial"/>
              <a:ea typeface="Arial"/>
              <a:cs typeface="Arial"/>
              <a:sym typeface="Arial"/>
            </a:endParaRPr>
          </a:p>
        </p:txBody>
      </p:sp>
      <p:sp>
        <p:nvSpPr>
          <p:cNvPr id="674" name="Google Shape;674;p94"/>
          <p:cNvSpPr/>
          <p:nvPr/>
        </p:nvSpPr>
        <p:spPr>
          <a:xfrm>
            <a:off x="4212913" y="1707563"/>
            <a:ext cx="1010100" cy="1010100"/>
          </a:xfrm>
          <a:prstGeom prst="foldedCorner">
            <a:avLst>
              <a:gd name="adj" fmla="val 16667"/>
            </a:avLst>
          </a:prstGeom>
          <a:solidFill>
            <a:schemeClr val="accent6">
              <a:lumMod val="40000"/>
              <a:lumOff val="6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program robots to address delays in deliveries?</a:t>
            </a:r>
            <a:endParaRPr sz="1000" b="0" i="0" u="none" strike="noStrike" cap="none" dirty="0">
              <a:solidFill>
                <a:srgbClr val="000000"/>
              </a:solidFill>
              <a:latin typeface="Arial"/>
              <a:ea typeface="Arial"/>
              <a:cs typeface="Arial"/>
              <a:sym typeface="Arial"/>
            </a:endParaRPr>
          </a:p>
        </p:txBody>
      </p:sp>
      <p:sp>
        <p:nvSpPr>
          <p:cNvPr id="675" name="Google Shape;675;p94"/>
          <p:cNvSpPr/>
          <p:nvPr/>
        </p:nvSpPr>
        <p:spPr>
          <a:xfrm>
            <a:off x="391900" y="869550"/>
            <a:ext cx="1010100" cy="1010100"/>
          </a:xfrm>
          <a:prstGeom prst="foldedCorner">
            <a:avLst>
              <a:gd name="adj" fmla="val 16667"/>
            </a:avLst>
          </a:prstGeom>
          <a:solidFill>
            <a:schemeClr val="accent4">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chemeClr val="tx1">
                    <a:lumMod val="50000"/>
                  </a:schemeClr>
                </a:solidFill>
                <a:latin typeface="Arial"/>
                <a:ea typeface="Arial"/>
                <a:cs typeface="Arial"/>
                <a:sym typeface="Arial"/>
              </a:rPr>
              <a:t>How might we mitigate accidents between robots and pedestrians?</a:t>
            </a:r>
            <a:endParaRPr sz="1000" b="0" i="0" u="none" strike="noStrike" cap="none" dirty="0">
              <a:solidFill>
                <a:schemeClr val="tx1">
                  <a:lumMod val="50000"/>
                </a:schemeClr>
              </a:solidFill>
              <a:latin typeface="Arial"/>
              <a:ea typeface="Arial"/>
              <a:cs typeface="Arial"/>
              <a:sym typeface="Arial"/>
            </a:endParaRPr>
          </a:p>
        </p:txBody>
      </p:sp>
      <p:sp>
        <p:nvSpPr>
          <p:cNvPr id="676" name="Google Shape;676;p94"/>
          <p:cNvSpPr txBox="1"/>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 sz="3200" b="0" i="0" u="none" strike="noStrike" cap="none">
                <a:solidFill>
                  <a:srgbClr val="2D3D4A"/>
                </a:solidFill>
                <a:latin typeface="Open Sans"/>
                <a:ea typeface="Open Sans"/>
                <a:cs typeface="Open Sans"/>
                <a:sym typeface="Open Sans"/>
              </a:rPr>
              <a:t>Routing and delivery</a:t>
            </a:r>
            <a:endParaRPr sz="3200" b="0" i="0" u="none" strike="noStrike" cap="none">
              <a:solidFill>
                <a:srgbClr val="2D3D4A"/>
              </a:solidFill>
              <a:latin typeface="Open Sans"/>
              <a:ea typeface="Open Sans"/>
              <a:cs typeface="Open Sans"/>
              <a:sym typeface="Open Sans"/>
            </a:endParaRPr>
          </a:p>
        </p:txBody>
      </p:sp>
      <p:sp>
        <p:nvSpPr>
          <p:cNvPr id="677" name="Google Shape;677;p94"/>
          <p:cNvSpPr/>
          <p:nvPr/>
        </p:nvSpPr>
        <p:spPr>
          <a:xfrm>
            <a:off x="7339700" y="2172700"/>
            <a:ext cx="1010100" cy="1010100"/>
          </a:xfrm>
          <a:prstGeom prst="foldedCorner">
            <a:avLst>
              <a:gd name="adj" fmla="val 16667"/>
            </a:avLst>
          </a:prstGeom>
          <a:solidFill>
            <a:schemeClr val="tx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make our robots tamperproof?</a:t>
            </a:r>
            <a:endParaRPr sz="1000" b="0" i="0" u="none" strike="noStrike" cap="none" dirty="0">
              <a:solidFill>
                <a:srgbClr val="000000"/>
              </a:solidFill>
              <a:latin typeface="Arial"/>
              <a:ea typeface="Arial"/>
              <a:cs typeface="Arial"/>
              <a:sym typeface="Arial"/>
            </a:endParaRPr>
          </a:p>
        </p:txBody>
      </p:sp>
      <p:sp>
        <p:nvSpPr>
          <p:cNvPr id="678" name="Google Shape;678;p94"/>
          <p:cNvSpPr/>
          <p:nvPr/>
        </p:nvSpPr>
        <p:spPr>
          <a:xfrm>
            <a:off x="6805825" y="1162600"/>
            <a:ext cx="1010100" cy="1010100"/>
          </a:xfrm>
          <a:prstGeom prst="foldedCorner">
            <a:avLst>
              <a:gd name="adj" fmla="val 16667"/>
            </a:avLst>
          </a:prstGeom>
          <a:solidFill>
            <a:schemeClr val="tx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How might we make robots not scary for dogs?</a:t>
            </a:r>
            <a:endParaRPr sz="1000" b="0" i="0" u="none" strike="noStrike" cap="none">
              <a:solidFill>
                <a:srgbClr val="000000"/>
              </a:solidFill>
              <a:latin typeface="Arial"/>
              <a:ea typeface="Arial"/>
              <a:cs typeface="Arial"/>
              <a:sym typeface="Arial"/>
            </a:endParaRPr>
          </a:p>
        </p:txBody>
      </p:sp>
      <p:sp>
        <p:nvSpPr>
          <p:cNvPr id="679" name="Google Shape;679;p94"/>
          <p:cNvSpPr/>
          <p:nvPr/>
        </p:nvSpPr>
        <p:spPr>
          <a:xfrm>
            <a:off x="7903288" y="1162600"/>
            <a:ext cx="1010100" cy="1010100"/>
          </a:xfrm>
          <a:prstGeom prst="foldedCorner">
            <a:avLst>
              <a:gd name="adj" fmla="val 16667"/>
            </a:avLst>
          </a:prstGeom>
          <a:solidFill>
            <a:schemeClr val="tx1">
              <a:lumMod val="60000"/>
              <a:lumOff val="40000"/>
            </a:schemeClr>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000000"/>
                </a:solidFill>
                <a:latin typeface="Arial"/>
                <a:ea typeface="Arial"/>
                <a:cs typeface="Arial"/>
                <a:sym typeface="Arial"/>
              </a:rPr>
              <a:t>How might we keep vermin away from the robots?</a:t>
            </a:r>
            <a:endParaRPr sz="1000" b="0" i="0" u="none" strike="noStrike" cap="none" dirty="0">
              <a:solidFill>
                <a:srgbClr val="000000"/>
              </a:solidFill>
              <a:latin typeface="Arial"/>
              <a:ea typeface="Arial"/>
              <a:cs typeface="Arial"/>
              <a:sym typeface="Arial"/>
            </a:endParaRPr>
          </a:p>
        </p:txBody>
      </p:sp>
      <p:sp>
        <p:nvSpPr>
          <p:cNvPr id="680" name="Google Shape;680;p94"/>
          <p:cNvSpPr txBox="1"/>
          <p:nvPr/>
        </p:nvSpPr>
        <p:spPr>
          <a:xfrm>
            <a:off x="990300" y="4068225"/>
            <a:ext cx="16734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Routing</a:t>
            </a:r>
            <a:endParaRPr sz="1400" b="0" i="0" u="none" strike="noStrike" cap="none">
              <a:solidFill>
                <a:srgbClr val="000000"/>
              </a:solidFill>
              <a:latin typeface="Open Sans"/>
              <a:ea typeface="Open Sans"/>
              <a:cs typeface="Open Sans"/>
              <a:sym typeface="Open Sans"/>
            </a:endParaRPr>
          </a:p>
        </p:txBody>
      </p:sp>
      <p:sp>
        <p:nvSpPr>
          <p:cNvPr id="681" name="Google Shape;681;p94"/>
          <p:cNvSpPr txBox="1"/>
          <p:nvPr/>
        </p:nvSpPr>
        <p:spPr>
          <a:xfrm>
            <a:off x="4466775" y="3264500"/>
            <a:ext cx="16734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Issues on route</a:t>
            </a:r>
            <a:endParaRPr sz="1400" b="0" i="0" u="none" strike="noStrike" cap="none">
              <a:solidFill>
                <a:srgbClr val="000000"/>
              </a:solidFill>
              <a:latin typeface="Open Sans"/>
              <a:ea typeface="Open Sans"/>
              <a:cs typeface="Open Sans"/>
              <a:sym typeface="Open Sans"/>
            </a:endParaRPr>
          </a:p>
        </p:txBody>
      </p:sp>
      <p:sp>
        <p:nvSpPr>
          <p:cNvPr id="682" name="Google Shape;682;p94"/>
          <p:cNvSpPr txBox="1"/>
          <p:nvPr/>
        </p:nvSpPr>
        <p:spPr>
          <a:xfrm>
            <a:off x="6958275" y="3376700"/>
            <a:ext cx="1673400" cy="48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Open Sans"/>
                <a:ea typeface="Open Sans"/>
                <a:cs typeface="Open Sans"/>
                <a:sym typeface="Open Sans"/>
              </a:rPr>
              <a:t>Environmental Factors</a:t>
            </a:r>
            <a:endParaRPr sz="1400" b="0" i="0" u="none" strike="noStrike" cap="none">
              <a:solidFill>
                <a:srgbClr val="000000"/>
              </a:solidFill>
              <a:latin typeface="Open Sans"/>
              <a:ea typeface="Open Sans"/>
              <a:cs typeface="Open Sans"/>
              <a:sym typeface="Open Sans"/>
            </a:endParaRPr>
          </a:p>
        </p:txBody>
      </p:sp>
    </p:spTree>
    <p:extLst>
      <p:ext uri="{BB962C8B-B14F-4D97-AF65-F5344CB8AC3E}">
        <p14:creationId xmlns:p14="http://schemas.microsoft.com/office/powerpoint/2010/main" val="1300163271"/>
      </p:ext>
    </p:extLst>
  </p:cSld>
  <p:clrMapOvr>
    <a:masterClrMapping/>
  </p:clrMapOvr>
</p:sld>
</file>

<file path=ppt/theme/theme1.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3287</TotalTime>
  <Words>4101</Words>
  <Application>Microsoft Office PowerPoint</Application>
  <PresentationFormat>On-screen Show (16:9)</PresentationFormat>
  <Paragraphs>427</Paragraphs>
  <Slides>41</Slides>
  <Notes>39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41</vt:i4>
      </vt:variant>
    </vt:vector>
  </HeadingPairs>
  <TitlesOfParts>
    <vt:vector size="45" baseType="lpstr">
      <vt:lpstr>Open Sans</vt:lpstr>
      <vt:lpstr>Arial</vt:lpstr>
      <vt:lpstr>Udacity Template 16x9</vt:lpstr>
      <vt:lpstr>Simple Light</vt:lpstr>
      <vt:lpstr>DoorDash Design Sprint</vt:lpstr>
      <vt:lpstr>Set the stage</vt:lpstr>
      <vt:lpstr>Initial PRD</vt:lpstr>
      <vt:lpstr>Initial PRD</vt:lpstr>
      <vt:lpstr>Understand</vt:lpstr>
      <vt:lpstr>How Might We</vt:lpstr>
      <vt:lpstr>How Might We</vt:lpstr>
      <vt:lpstr>How Might We</vt:lpstr>
      <vt:lpstr>PowerPoint Presentation</vt:lpstr>
      <vt:lpstr>PowerPoint Presentation</vt:lpstr>
      <vt:lpstr>PowerPoint Presentation</vt:lpstr>
      <vt:lpstr>Sprint Focus</vt:lpstr>
      <vt:lpstr>Define</vt:lpstr>
      <vt:lpstr>DoorDash Robotic Delivery ‘RoboDash’ by Jamil Abdulai</vt:lpstr>
      <vt:lpstr>Success Metrics</vt:lpstr>
      <vt:lpstr>Sketch</vt:lpstr>
      <vt:lpstr>8 Sketches</vt:lpstr>
      <vt:lpstr>SERVICES OFFERED</vt:lpstr>
      <vt:lpstr>ORDER TRACKING</vt:lpstr>
      <vt:lpstr>Decide</vt:lpstr>
      <vt:lpstr>Decision</vt:lpstr>
      <vt:lpstr>Prototype</vt:lpstr>
      <vt:lpstr>Storyboard</vt:lpstr>
      <vt:lpstr>PowerPoint Presentation</vt:lpstr>
      <vt:lpstr>Prototype</vt:lpstr>
      <vt:lpstr>Validate</vt:lpstr>
      <vt:lpstr>DoorDash Design Sprint Research Plan</vt:lpstr>
      <vt:lpstr>DoorDash Design Sprint Research Plan: Interview Sessions</vt:lpstr>
      <vt:lpstr>DoorDash Design Sprint Research Plan: Interview Sessions</vt:lpstr>
      <vt:lpstr>DoorDash Design Sprint Research Plan: Interview Sessions</vt:lpstr>
      <vt:lpstr>DoorDash Design Sprint Research Plan: Interview Sessions</vt:lpstr>
      <vt:lpstr>DoorDash Design Sprint Research Plan: Interview Sessions</vt:lpstr>
      <vt:lpstr>User Testing: Participant 1 Key Findings</vt:lpstr>
      <vt:lpstr>Participant 1:  Interview Notes</vt:lpstr>
      <vt:lpstr>User Testing: Participant 2 Key Findings</vt:lpstr>
      <vt:lpstr>Participant 2:  Interview Notes</vt:lpstr>
      <vt:lpstr>Feasibility</vt:lpstr>
      <vt:lpstr>Handoff</vt:lpstr>
      <vt:lpstr>Updated PRD</vt:lpstr>
      <vt:lpstr>Updated PRD</vt:lpstr>
      <vt:lpstr>Updated PRD (page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DoorDash Design Sprint</dc:title>
  <cp:lastModifiedBy>Abdulai, Jamil</cp:lastModifiedBy>
  <cp:revision>51</cp:revision>
  <dcterms:modified xsi:type="dcterms:W3CDTF">2022-09-13T06:33:53Z</dcterms:modified>
</cp:coreProperties>
</file>